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129"/>
  </p:notesMasterIdLst>
  <p:sldIdLst>
    <p:sldId id="256" r:id="rId2"/>
    <p:sldId id="841" r:id="rId3"/>
    <p:sldId id="444" r:id="rId4"/>
    <p:sldId id="262" r:id="rId5"/>
    <p:sldId id="824" r:id="rId6"/>
    <p:sldId id="826" r:id="rId7"/>
    <p:sldId id="825" r:id="rId8"/>
    <p:sldId id="827" r:id="rId9"/>
    <p:sldId id="828" r:id="rId10"/>
    <p:sldId id="829" r:id="rId11"/>
    <p:sldId id="855" r:id="rId12"/>
    <p:sldId id="856" r:id="rId13"/>
    <p:sldId id="857" r:id="rId14"/>
    <p:sldId id="752" r:id="rId15"/>
    <p:sldId id="754" r:id="rId16"/>
    <p:sldId id="755" r:id="rId17"/>
    <p:sldId id="756" r:id="rId18"/>
    <p:sldId id="757" r:id="rId19"/>
    <p:sldId id="758" r:id="rId20"/>
    <p:sldId id="759" r:id="rId21"/>
    <p:sldId id="266" r:id="rId22"/>
    <p:sldId id="348" r:id="rId23"/>
    <p:sldId id="350" r:id="rId24"/>
    <p:sldId id="429" r:id="rId25"/>
    <p:sldId id="430" r:id="rId26"/>
    <p:sldId id="368" r:id="rId27"/>
    <p:sldId id="369" r:id="rId28"/>
    <p:sldId id="419" r:id="rId29"/>
    <p:sldId id="292" r:id="rId30"/>
    <p:sldId id="420" r:id="rId31"/>
    <p:sldId id="370" r:id="rId32"/>
    <p:sldId id="421" r:id="rId33"/>
    <p:sldId id="376" r:id="rId34"/>
    <p:sldId id="377" r:id="rId35"/>
    <p:sldId id="378" r:id="rId36"/>
    <p:sldId id="379" r:id="rId37"/>
    <p:sldId id="380" r:id="rId38"/>
    <p:sldId id="395" r:id="rId39"/>
    <p:sldId id="351" r:id="rId40"/>
    <p:sldId id="423" r:id="rId41"/>
    <p:sldId id="422" r:id="rId42"/>
    <p:sldId id="389" r:id="rId43"/>
    <p:sldId id="455" r:id="rId44"/>
    <p:sldId id="452" r:id="rId45"/>
    <p:sldId id="453" r:id="rId46"/>
    <p:sldId id="456" r:id="rId47"/>
    <p:sldId id="811" r:id="rId48"/>
    <p:sldId id="355" r:id="rId49"/>
    <p:sldId id="356" r:id="rId50"/>
    <p:sldId id="353" r:id="rId51"/>
    <p:sldId id="406" r:id="rId52"/>
    <p:sldId id="409" r:id="rId53"/>
    <p:sldId id="426" r:id="rId54"/>
    <p:sldId id="424" r:id="rId55"/>
    <p:sldId id="427" r:id="rId56"/>
    <p:sldId id="408" r:id="rId57"/>
    <p:sldId id="258" r:id="rId58"/>
    <p:sldId id="305" r:id="rId59"/>
    <p:sldId id="303" r:id="rId60"/>
    <p:sldId id="342" r:id="rId61"/>
    <p:sldId id="343" r:id="rId62"/>
    <p:sldId id="344" r:id="rId63"/>
    <p:sldId id="308" r:id="rId64"/>
    <p:sldId id="392" r:id="rId65"/>
    <p:sldId id="858" r:id="rId66"/>
    <p:sldId id="414" r:id="rId67"/>
    <p:sldId id="442" r:id="rId68"/>
    <p:sldId id="415" r:id="rId69"/>
    <p:sldId id="859" r:id="rId70"/>
    <p:sldId id="860" r:id="rId71"/>
    <p:sldId id="393" r:id="rId72"/>
    <p:sldId id="861" r:id="rId73"/>
    <p:sldId id="428" r:id="rId74"/>
    <p:sldId id="436" r:id="rId75"/>
    <p:sldId id="437" r:id="rId76"/>
    <p:sldId id="438" r:id="rId77"/>
    <p:sldId id="365" r:id="rId78"/>
    <p:sldId id="366" r:id="rId79"/>
    <p:sldId id="367" r:id="rId80"/>
    <p:sldId id="862" r:id="rId81"/>
    <p:sldId id="863" r:id="rId82"/>
    <p:sldId id="674" r:id="rId83"/>
    <p:sldId id="675" r:id="rId84"/>
    <p:sldId id="626" r:id="rId85"/>
    <p:sldId id="700" r:id="rId86"/>
    <p:sldId id="701" r:id="rId87"/>
    <p:sldId id="627" r:id="rId88"/>
    <p:sldId id="628" r:id="rId89"/>
    <p:sldId id="703" r:id="rId90"/>
    <p:sldId id="629" r:id="rId91"/>
    <p:sldId id="704" r:id="rId92"/>
    <p:sldId id="630" r:id="rId93"/>
    <p:sldId id="632" r:id="rId94"/>
    <p:sldId id="631" r:id="rId95"/>
    <p:sldId id="633" r:id="rId96"/>
    <p:sldId id="702" r:id="rId97"/>
    <p:sldId id="634" r:id="rId98"/>
    <p:sldId id="705" r:id="rId99"/>
    <p:sldId id="636" r:id="rId100"/>
    <p:sldId id="637" r:id="rId101"/>
    <p:sldId id="638" r:id="rId102"/>
    <p:sldId id="640" r:id="rId103"/>
    <p:sldId id="641" r:id="rId104"/>
    <p:sldId id="642" r:id="rId105"/>
    <p:sldId id="643" r:id="rId106"/>
    <p:sldId id="645" r:id="rId107"/>
    <p:sldId id="646" r:id="rId108"/>
    <p:sldId id="706" r:id="rId109"/>
    <p:sldId id="813" r:id="rId110"/>
    <p:sldId id="650" r:id="rId111"/>
    <p:sldId id="644" r:id="rId112"/>
    <p:sldId id="651" r:id="rId113"/>
    <p:sldId id="707" r:id="rId114"/>
    <p:sldId id="814" r:id="rId115"/>
    <p:sldId id="653" r:id="rId116"/>
    <p:sldId id="708" r:id="rId117"/>
    <p:sldId id="652" r:id="rId118"/>
    <p:sldId id="655" r:id="rId119"/>
    <p:sldId id="709" r:id="rId120"/>
    <p:sldId id="815" r:id="rId121"/>
    <p:sldId id="710" r:id="rId122"/>
    <p:sldId id="656" r:id="rId123"/>
    <p:sldId id="659" r:id="rId124"/>
    <p:sldId id="660" r:id="rId125"/>
    <p:sldId id="657" r:id="rId126"/>
    <p:sldId id="816" r:id="rId127"/>
    <p:sldId id="817" r:id="rId12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3303" autoAdjust="0"/>
  </p:normalViewPr>
  <p:slideViewPr>
    <p:cSldViewPr>
      <p:cViewPr>
        <p:scale>
          <a:sx n="91" d="100"/>
          <a:sy n="91" d="100"/>
        </p:scale>
        <p:origin x="97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2459FB-A5FF-44F4-AE48-2A6E32E621A7}" type="doc">
      <dgm:prSet loTypeId="urn:microsoft.com/office/officeart/2005/8/layout/process4" loCatId="process" qsTypeId="urn:microsoft.com/office/officeart/2005/8/quickstyle/simple1#1" qsCatId="simple" csTypeId="urn:microsoft.com/office/officeart/2005/8/colors/accent1_2#1" csCatId="accent1" phldr="1"/>
      <dgm:spPr/>
      <dgm:t>
        <a:bodyPr/>
        <a:lstStyle/>
        <a:p>
          <a:endParaRPr lang="zh-CN" altLang="en-US"/>
        </a:p>
      </dgm:t>
    </dgm:pt>
    <dgm:pt modelId="{12BBB368-8B88-4534-8062-65934CEFD6D3}">
      <dgm:prSet phldrT="[文本]" custT="1"/>
      <dgm:spPr/>
      <dgm:t>
        <a:bodyPr/>
        <a:lstStyle/>
        <a:p>
          <a:r>
            <a:rPr lang="zh-CN" altLang="en-US" sz="1800" dirty="0"/>
            <a:t>特征语义</a:t>
          </a:r>
        </a:p>
      </dgm:t>
    </dgm:pt>
    <dgm:pt modelId="{ADF3E6F0-1245-4F6B-9A7D-6DC6C5B1FEE4}" type="parTrans" cxnId="{518EF493-D3CB-478A-9AB6-1F9336E45E42}">
      <dgm:prSet/>
      <dgm:spPr/>
      <dgm:t>
        <a:bodyPr/>
        <a:lstStyle/>
        <a:p>
          <a:endParaRPr lang="zh-CN" altLang="en-US"/>
        </a:p>
      </dgm:t>
    </dgm:pt>
    <dgm:pt modelId="{D37BB67F-3646-476A-8128-0A5F8669D116}" type="sibTrans" cxnId="{518EF493-D3CB-478A-9AB6-1F9336E45E42}">
      <dgm:prSet/>
      <dgm:spPr/>
      <dgm:t>
        <a:bodyPr/>
        <a:lstStyle/>
        <a:p>
          <a:endParaRPr lang="zh-CN" altLang="en-US"/>
        </a:p>
      </dgm:t>
    </dgm:pt>
    <dgm:pt modelId="{1EAB20AC-DBFE-4807-A68E-DFB871559C16}">
      <dgm:prSet phldrT="[文本]" custT="1"/>
      <dgm:spPr/>
      <dgm:t>
        <a:bodyPr/>
        <a:lstStyle/>
        <a:p>
          <a:r>
            <a:rPr lang="zh-CN" altLang="en-US" sz="1800" dirty="0"/>
            <a:t>行为语义</a:t>
          </a:r>
        </a:p>
      </dgm:t>
    </dgm:pt>
    <dgm:pt modelId="{FC3F80D3-27CE-47D2-8CF2-8424A557B7FE}" type="parTrans" cxnId="{A6AC3846-3B18-4C5F-86FC-38E14F6CE298}">
      <dgm:prSet/>
      <dgm:spPr/>
      <dgm:t>
        <a:bodyPr/>
        <a:lstStyle/>
        <a:p>
          <a:endParaRPr lang="zh-CN" altLang="en-US"/>
        </a:p>
      </dgm:t>
    </dgm:pt>
    <dgm:pt modelId="{319E594B-0E43-4D8E-A606-4F12B0CC32CF}" type="sibTrans" cxnId="{A6AC3846-3B18-4C5F-86FC-38E14F6CE298}">
      <dgm:prSet/>
      <dgm:spPr/>
      <dgm:t>
        <a:bodyPr/>
        <a:lstStyle/>
        <a:p>
          <a:endParaRPr lang="zh-CN" altLang="en-US"/>
        </a:p>
      </dgm:t>
    </dgm:pt>
    <dgm:pt modelId="{6E7631D4-5E18-4ECD-975B-61EF71081E3B}">
      <dgm:prSet phldrT="[文本]" custT="1"/>
      <dgm:spPr/>
      <dgm:t>
        <a:bodyPr/>
        <a:lstStyle/>
        <a:p>
          <a:r>
            <a:rPr lang="zh-CN" altLang="en-US" sz="1800" dirty="0"/>
            <a:t>对象语义</a:t>
          </a:r>
        </a:p>
      </dgm:t>
    </dgm:pt>
    <dgm:pt modelId="{7AAD8384-659F-4318-8A6F-DF495774B7FD}" type="sibTrans" cxnId="{AA36E03A-6CB6-460A-B51A-FC672EBA3698}">
      <dgm:prSet/>
      <dgm:spPr/>
      <dgm:t>
        <a:bodyPr/>
        <a:lstStyle/>
        <a:p>
          <a:endParaRPr lang="zh-CN" altLang="en-US"/>
        </a:p>
      </dgm:t>
    </dgm:pt>
    <dgm:pt modelId="{EF8FDE40-6EE3-449B-B7EC-EF68788CCD12}" type="parTrans" cxnId="{AA36E03A-6CB6-460A-B51A-FC672EBA3698}">
      <dgm:prSet/>
      <dgm:spPr/>
      <dgm:t>
        <a:bodyPr/>
        <a:lstStyle/>
        <a:p>
          <a:endParaRPr lang="zh-CN" altLang="en-US"/>
        </a:p>
      </dgm:t>
    </dgm:pt>
    <dgm:pt modelId="{0EE98A53-9D7A-4028-A811-EF70B40AB7E8}">
      <dgm:prSet phldrT="[文本]" custT="1"/>
      <dgm:spPr/>
      <dgm:t>
        <a:bodyPr/>
        <a:lstStyle/>
        <a:p>
          <a:r>
            <a:rPr lang="zh-CN" altLang="en-US" sz="1800" dirty="0"/>
            <a:t>空间关系语义</a:t>
          </a:r>
        </a:p>
      </dgm:t>
    </dgm:pt>
    <dgm:pt modelId="{65AD0A09-124E-43A5-960F-3AE0428865A9}" type="parTrans" cxnId="{D0E5890B-A130-4437-9B61-0190F8AD0CFC}">
      <dgm:prSet/>
      <dgm:spPr/>
      <dgm:t>
        <a:bodyPr/>
        <a:lstStyle/>
        <a:p>
          <a:endParaRPr lang="zh-CN" altLang="en-US"/>
        </a:p>
      </dgm:t>
    </dgm:pt>
    <dgm:pt modelId="{9AC3B2F7-1523-4B8E-AC73-D309DA095A06}" type="sibTrans" cxnId="{D0E5890B-A130-4437-9B61-0190F8AD0CFC}">
      <dgm:prSet/>
      <dgm:spPr/>
      <dgm:t>
        <a:bodyPr/>
        <a:lstStyle/>
        <a:p>
          <a:endParaRPr lang="zh-CN" altLang="en-US"/>
        </a:p>
      </dgm:t>
    </dgm:pt>
    <dgm:pt modelId="{DC22A0A6-063B-4EB6-93E1-859B35FDDAD0}">
      <dgm:prSet phldrT="[文本]" custT="1"/>
      <dgm:spPr/>
      <dgm:t>
        <a:bodyPr/>
        <a:lstStyle/>
        <a:p>
          <a:r>
            <a:rPr lang="zh-CN" altLang="en-US" sz="1800" dirty="0"/>
            <a:t>场景语义</a:t>
          </a:r>
        </a:p>
      </dgm:t>
    </dgm:pt>
    <dgm:pt modelId="{9CFADA16-6F5E-42CA-8D13-E1023A998A1D}" type="parTrans" cxnId="{C71BABE0-93DE-427F-BFF1-ADDB26991B0F}">
      <dgm:prSet/>
      <dgm:spPr/>
      <dgm:t>
        <a:bodyPr/>
        <a:lstStyle/>
        <a:p>
          <a:endParaRPr lang="zh-CN" altLang="en-US"/>
        </a:p>
      </dgm:t>
    </dgm:pt>
    <dgm:pt modelId="{449BC244-187A-498C-B8C4-7AC97F7C4611}" type="sibTrans" cxnId="{C71BABE0-93DE-427F-BFF1-ADDB26991B0F}">
      <dgm:prSet/>
      <dgm:spPr/>
      <dgm:t>
        <a:bodyPr/>
        <a:lstStyle/>
        <a:p>
          <a:endParaRPr lang="zh-CN" altLang="en-US"/>
        </a:p>
      </dgm:t>
    </dgm:pt>
    <dgm:pt modelId="{AE72CAC3-76CA-457A-A0D4-A7AF4CF047E4}">
      <dgm:prSet phldrT="[文本]" custT="1"/>
      <dgm:spPr/>
      <dgm:t>
        <a:bodyPr/>
        <a:lstStyle/>
        <a:p>
          <a:r>
            <a:rPr lang="zh-CN" altLang="en-US" sz="1800" dirty="0"/>
            <a:t>情感语义</a:t>
          </a:r>
        </a:p>
      </dgm:t>
    </dgm:pt>
    <dgm:pt modelId="{AA4CFBA7-967E-4D22-A527-B40A1238AC1D}" type="parTrans" cxnId="{A02D1455-0336-42C5-89DF-1C0F9EB61C34}">
      <dgm:prSet/>
      <dgm:spPr/>
      <dgm:t>
        <a:bodyPr/>
        <a:lstStyle/>
        <a:p>
          <a:endParaRPr lang="zh-CN" altLang="en-US"/>
        </a:p>
      </dgm:t>
    </dgm:pt>
    <dgm:pt modelId="{BB1A1D91-060C-4E27-AF42-8F24E2418828}" type="sibTrans" cxnId="{A02D1455-0336-42C5-89DF-1C0F9EB61C34}">
      <dgm:prSet/>
      <dgm:spPr/>
      <dgm:t>
        <a:bodyPr/>
        <a:lstStyle/>
        <a:p>
          <a:endParaRPr lang="zh-CN" altLang="en-US"/>
        </a:p>
      </dgm:t>
    </dgm:pt>
    <dgm:pt modelId="{4CAFBD8D-F49F-4739-8E2A-53E98F5321F4}" type="pres">
      <dgm:prSet presAssocID="{C72459FB-A5FF-44F4-AE48-2A6E32E621A7}" presName="Name0" presStyleCnt="0">
        <dgm:presLayoutVars>
          <dgm:dir/>
          <dgm:animLvl val="lvl"/>
          <dgm:resizeHandles val="exact"/>
        </dgm:presLayoutVars>
      </dgm:prSet>
      <dgm:spPr/>
    </dgm:pt>
    <dgm:pt modelId="{A8330D72-C9E7-43A3-8EA1-FC635E1601F4}" type="pres">
      <dgm:prSet presAssocID="{AE72CAC3-76CA-457A-A0D4-A7AF4CF047E4}" presName="boxAndChildren" presStyleCnt="0"/>
      <dgm:spPr/>
    </dgm:pt>
    <dgm:pt modelId="{FC81391D-457C-4BFC-94A9-C8F0BE8DF992}" type="pres">
      <dgm:prSet presAssocID="{AE72CAC3-76CA-457A-A0D4-A7AF4CF047E4}" presName="parentTextBox" presStyleLbl="node1" presStyleIdx="0" presStyleCnt="6"/>
      <dgm:spPr/>
    </dgm:pt>
    <dgm:pt modelId="{16FD3B42-EA87-4036-8D9E-E4C949CC5989}" type="pres">
      <dgm:prSet presAssocID="{319E594B-0E43-4D8E-A606-4F12B0CC32CF}" presName="sp" presStyleCnt="0"/>
      <dgm:spPr/>
    </dgm:pt>
    <dgm:pt modelId="{1FA755BB-AC9A-453C-80C1-00FD2E5A7291}" type="pres">
      <dgm:prSet presAssocID="{1EAB20AC-DBFE-4807-A68E-DFB871559C16}" presName="arrowAndChildren" presStyleCnt="0"/>
      <dgm:spPr/>
    </dgm:pt>
    <dgm:pt modelId="{25C178C3-8C67-44D7-B186-AE45729A2F62}" type="pres">
      <dgm:prSet presAssocID="{1EAB20AC-DBFE-4807-A68E-DFB871559C16}" presName="parentTextArrow" presStyleLbl="node1" presStyleIdx="1" presStyleCnt="6"/>
      <dgm:spPr/>
    </dgm:pt>
    <dgm:pt modelId="{5A6D56CA-C3B3-4443-B53E-733E90283B87}" type="pres">
      <dgm:prSet presAssocID="{449BC244-187A-498C-B8C4-7AC97F7C4611}" presName="sp" presStyleCnt="0"/>
      <dgm:spPr/>
    </dgm:pt>
    <dgm:pt modelId="{A04CB8F9-CF7A-485C-80F7-AA9BE0CB0419}" type="pres">
      <dgm:prSet presAssocID="{DC22A0A6-063B-4EB6-93E1-859B35FDDAD0}" presName="arrowAndChildren" presStyleCnt="0"/>
      <dgm:spPr/>
    </dgm:pt>
    <dgm:pt modelId="{7D5FA270-9BE7-4912-B47A-E60655C1FB9C}" type="pres">
      <dgm:prSet presAssocID="{DC22A0A6-063B-4EB6-93E1-859B35FDDAD0}" presName="parentTextArrow" presStyleLbl="node1" presStyleIdx="2" presStyleCnt="6"/>
      <dgm:spPr/>
    </dgm:pt>
    <dgm:pt modelId="{270D8121-2985-4E61-BE79-B70694A0FEDD}" type="pres">
      <dgm:prSet presAssocID="{9AC3B2F7-1523-4B8E-AC73-D309DA095A06}" presName="sp" presStyleCnt="0"/>
      <dgm:spPr/>
    </dgm:pt>
    <dgm:pt modelId="{83419193-4254-4853-A0C1-BFD15DB39DFC}" type="pres">
      <dgm:prSet presAssocID="{0EE98A53-9D7A-4028-A811-EF70B40AB7E8}" presName="arrowAndChildren" presStyleCnt="0"/>
      <dgm:spPr/>
    </dgm:pt>
    <dgm:pt modelId="{F250CCA3-AD35-42A5-9459-9ED585D823ED}" type="pres">
      <dgm:prSet presAssocID="{0EE98A53-9D7A-4028-A811-EF70B40AB7E8}" presName="parentTextArrow" presStyleLbl="node1" presStyleIdx="3" presStyleCnt="6"/>
      <dgm:spPr/>
    </dgm:pt>
    <dgm:pt modelId="{FE355EBB-E42B-42E4-A2BC-E04E6B126C5E}" type="pres">
      <dgm:prSet presAssocID="{7AAD8384-659F-4318-8A6F-DF495774B7FD}" presName="sp" presStyleCnt="0"/>
      <dgm:spPr/>
    </dgm:pt>
    <dgm:pt modelId="{AF0ED946-0F9A-4D9B-9196-99CD780ABD1D}" type="pres">
      <dgm:prSet presAssocID="{6E7631D4-5E18-4ECD-975B-61EF71081E3B}" presName="arrowAndChildren" presStyleCnt="0"/>
      <dgm:spPr/>
    </dgm:pt>
    <dgm:pt modelId="{AD5BBE16-E69A-4195-82EF-99EBC6D91E28}" type="pres">
      <dgm:prSet presAssocID="{6E7631D4-5E18-4ECD-975B-61EF71081E3B}" presName="parentTextArrow" presStyleLbl="node1" presStyleIdx="4" presStyleCnt="6"/>
      <dgm:spPr/>
    </dgm:pt>
    <dgm:pt modelId="{FEFA6B38-5254-4288-90E6-6DC4A1A8F896}" type="pres">
      <dgm:prSet presAssocID="{D37BB67F-3646-476A-8128-0A5F8669D116}" presName="sp" presStyleCnt="0"/>
      <dgm:spPr/>
    </dgm:pt>
    <dgm:pt modelId="{F03EADC2-F6C9-4A82-8405-1CBA963A1345}" type="pres">
      <dgm:prSet presAssocID="{12BBB368-8B88-4534-8062-65934CEFD6D3}" presName="arrowAndChildren" presStyleCnt="0"/>
      <dgm:spPr/>
    </dgm:pt>
    <dgm:pt modelId="{97902FC5-A000-4F01-8275-EDE2EDAE5B4C}" type="pres">
      <dgm:prSet presAssocID="{12BBB368-8B88-4534-8062-65934CEFD6D3}" presName="parentTextArrow" presStyleLbl="node1" presStyleIdx="5" presStyleCnt="6"/>
      <dgm:spPr/>
    </dgm:pt>
  </dgm:ptLst>
  <dgm:cxnLst>
    <dgm:cxn modelId="{D0E5890B-A130-4437-9B61-0190F8AD0CFC}" srcId="{C72459FB-A5FF-44F4-AE48-2A6E32E621A7}" destId="{0EE98A53-9D7A-4028-A811-EF70B40AB7E8}" srcOrd="2" destOrd="0" parTransId="{65AD0A09-124E-43A5-960F-3AE0428865A9}" sibTransId="{9AC3B2F7-1523-4B8E-AC73-D309DA095A06}"/>
    <dgm:cxn modelId="{C9BF1318-3A7E-4B7B-A7C4-631CEB517C63}" type="presOf" srcId="{6E7631D4-5E18-4ECD-975B-61EF71081E3B}" destId="{AD5BBE16-E69A-4195-82EF-99EBC6D91E28}" srcOrd="0" destOrd="0" presId="urn:microsoft.com/office/officeart/2005/8/layout/process4"/>
    <dgm:cxn modelId="{AA36E03A-6CB6-460A-B51A-FC672EBA3698}" srcId="{C72459FB-A5FF-44F4-AE48-2A6E32E621A7}" destId="{6E7631D4-5E18-4ECD-975B-61EF71081E3B}" srcOrd="1" destOrd="0" parTransId="{EF8FDE40-6EE3-449B-B7EC-EF68788CCD12}" sibTransId="{7AAD8384-659F-4318-8A6F-DF495774B7FD}"/>
    <dgm:cxn modelId="{81DD523D-045E-49BB-99AA-9BEDBD076948}" type="presOf" srcId="{12BBB368-8B88-4534-8062-65934CEFD6D3}" destId="{97902FC5-A000-4F01-8275-EDE2EDAE5B4C}" srcOrd="0" destOrd="0" presId="urn:microsoft.com/office/officeart/2005/8/layout/process4"/>
    <dgm:cxn modelId="{8B881E44-D6F4-4702-9800-223689AB2524}" type="presOf" srcId="{DC22A0A6-063B-4EB6-93E1-859B35FDDAD0}" destId="{7D5FA270-9BE7-4912-B47A-E60655C1FB9C}" srcOrd="0" destOrd="0" presId="urn:microsoft.com/office/officeart/2005/8/layout/process4"/>
    <dgm:cxn modelId="{A6AC3846-3B18-4C5F-86FC-38E14F6CE298}" srcId="{C72459FB-A5FF-44F4-AE48-2A6E32E621A7}" destId="{1EAB20AC-DBFE-4807-A68E-DFB871559C16}" srcOrd="4" destOrd="0" parTransId="{FC3F80D3-27CE-47D2-8CF2-8424A557B7FE}" sibTransId="{319E594B-0E43-4D8E-A606-4F12B0CC32CF}"/>
    <dgm:cxn modelId="{A02D1455-0336-42C5-89DF-1C0F9EB61C34}" srcId="{C72459FB-A5FF-44F4-AE48-2A6E32E621A7}" destId="{AE72CAC3-76CA-457A-A0D4-A7AF4CF047E4}" srcOrd="5" destOrd="0" parTransId="{AA4CFBA7-967E-4D22-A527-B40A1238AC1D}" sibTransId="{BB1A1D91-060C-4E27-AF42-8F24E2418828}"/>
    <dgm:cxn modelId="{25EBF857-2167-49BA-A79B-3C529EEDB67A}" type="presOf" srcId="{1EAB20AC-DBFE-4807-A68E-DFB871559C16}" destId="{25C178C3-8C67-44D7-B186-AE45729A2F62}" srcOrd="0" destOrd="0" presId="urn:microsoft.com/office/officeart/2005/8/layout/process4"/>
    <dgm:cxn modelId="{518EF493-D3CB-478A-9AB6-1F9336E45E42}" srcId="{C72459FB-A5FF-44F4-AE48-2A6E32E621A7}" destId="{12BBB368-8B88-4534-8062-65934CEFD6D3}" srcOrd="0" destOrd="0" parTransId="{ADF3E6F0-1245-4F6B-9A7D-6DC6C5B1FEE4}" sibTransId="{D37BB67F-3646-476A-8128-0A5F8669D116}"/>
    <dgm:cxn modelId="{E27E0FC8-29DC-445F-BB45-B5D7AF2ACE65}" type="presOf" srcId="{C72459FB-A5FF-44F4-AE48-2A6E32E621A7}" destId="{4CAFBD8D-F49F-4739-8E2A-53E98F5321F4}" srcOrd="0" destOrd="0" presId="urn:microsoft.com/office/officeart/2005/8/layout/process4"/>
    <dgm:cxn modelId="{E07768DF-4808-4B71-AC6D-4F3583A9B145}" type="presOf" srcId="{AE72CAC3-76CA-457A-A0D4-A7AF4CF047E4}" destId="{FC81391D-457C-4BFC-94A9-C8F0BE8DF992}" srcOrd="0" destOrd="0" presId="urn:microsoft.com/office/officeart/2005/8/layout/process4"/>
    <dgm:cxn modelId="{C71BABE0-93DE-427F-BFF1-ADDB26991B0F}" srcId="{C72459FB-A5FF-44F4-AE48-2A6E32E621A7}" destId="{DC22A0A6-063B-4EB6-93E1-859B35FDDAD0}" srcOrd="3" destOrd="0" parTransId="{9CFADA16-6F5E-42CA-8D13-E1023A998A1D}" sibTransId="{449BC244-187A-498C-B8C4-7AC97F7C4611}"/>
    <dgm:cxn modelId="{37E0E5F7-743A-4E41-A9BF-6B3F010D44C8}" type="presOf" srcId="{0EE98A53-9D7A-4028-A811-EF70B40AB7E8}" destId="{F250CCA3-AD35-42A5-9459-9ED585D823ED}" srcOrd="0" destOrd="0" presId="urn:microsoft.com/office/officeart/2005/8/layout/process4"/>
    <dgm:cxn modelId="{9A3CBDD5-BB6C-42FF-8B4F-E8563A7EF791}" type="presParOf" srcId="{4CAFBD8D-F49F-4739-8E2A-53E98F5321F4}" destId="{A8330D72-C9E7-43A3-8EA1-FC635E1601F4}" srcOrd="0" destOrd="0" presId="urn:microsoft.com/office/officeart/2005/8/layout/process4"/>
    <dgm:cxn modelId="{96C5301F-61E8-43CA-B679-5626C84027E7}" type="presParOf" srcId="{A8330D72-C9E7-43A3-8EA1-FC635E1601F4}" destId="{FC81391D-457C-4BFC-94A9-C8F0BE8DF992}" srcOrd="0" destOrd="0" presId="urn:microsoft.com/office/officeart/2005/8/layout/process4"/>
    <dgm:cxn modelId="{921D8E04-B614-487E-B81E-6E4FCC7BB2BD}" type="presParOf" srcId="{4CAFBD8D-F49F-4739-8E2A-53E98F5321F4}" destId="{16FD3B42-EA87-4036-8D9E-E4C949CC5989}" srcOrd="1" destOrd="0" presId="urn:microsoft.com/office/officeart/2005/8/layout/process4"/>
    <dgm:cxn modelId="{AD13D6B3-18BD-4D78-B94F-46B62FBD7F0B}" type="presParOf" srcId="{4CAFBD8D-F49F-4739-8E2A-53E98F5321F4}" destId="{1FA755BB-AC9A-453C-80C1-00FD2E5A7291}" srcOrd="2" destOrd="0" presId="urn:microsoft.com/office/officeart/2005/8/layout/process4"/>
    <dgm:cxn modelId="{5DA156EC-AC1C-4AE9-B3D3-240651FE6CC9}" type="presParOf" srcId="{1FA755BB-AC9A-453C-80C1-00FD2E5A7291}" destId="{25C178C3-8C67-44D7-B186-AE45729A2F62}" srcOrd="0" destOrd="0" presId="urn:microsoft.com/office/officeart/2005/8/layout/process4"/>
    <dgm:cxn modelId="{B57F71A5-AD8A-4F85-BE06-08E8D4E3AF81}" type="presParOf" srcId="{4CAFBD8D-F49F-4739-8E2A-53E98F5321F4}" destId="{5A6D56CA-C3B3-4443-B53E-733E90283B87}" srcOrd="3" destOrd="0" presId="urn:microsoft.com/office/officeart/2005/8/layout/process4"/>
    <dgm:cxn modelId="{7DF007B3-AECA-4DC7-A347-902AEE25B95F}" type="presParOf" srcId="{4CAFBD8D-F49F-4739-8E2A-53E98F5321F4}" destId="{A04CB8F9-CF7A-485C-80F7-AA9BE0CB0419}" srcOrd="4" destOrd="0" presId="urn:microsoft.com/office/officeart/2005/8/layout/process4"/>
    <dgm:cxn modelId="{DD42FC56-64A7-4F68-9391-7550EF2EAD44}" type="presParOf" srcId="{A04CB8F9-CF7A-485C-80F7-AA9BE0CB0419}" destId="{7D5FA270-9BE7-4912-B47A-E60655C1FB9C}" srcOrd="0" destOrd="0" presId="urn:microsoft.com/office/officeart/2005/8/layout/process4"/>
    <dgm:cxn modelId="{2A7181FE-5A82-44FB-8408-62290CFF74B0}" type="presParOf" srcId="{4CAFBD8D-F49F-4739-8E2A-53E98F5321F4}" destId="{270D8121-2985-4E61-BE79-B70694A0FEDD}" srcOrd="5" destOrd="0" presId="urn:microsoft.com/office/officeart/2005/8/layout/process4"/>
    <dgm:cxn modelId="{00E26ACC-A28D-4177-A3E1-1D0CFE85AC23}" type="presParOf" srcId="{4CAFBD8D-F49F-4739-8E2A-53E98F5321F4}" destId="{83419193-4254-4853-A0C1-BFD15DB39DFC}" srcOrd="6" destOrd="0" presId="urn:microsoft.com/office/officeart/2005/8/layout/process4"/>
    <dgm:cxn modelId="{84C31140-DCDE-4F8A-9952-CECAF1E3D518}" type="presParOf" srcId="{83419193-4254-4853-A0C1-BFD15DB39DFC}" destId="{F250CCA3-AD35-42A5-9459-9ED585D823ED}" srcOrd="0" destOrd="0" presId="urn:microsoft.com/office/officeart/2005/8/layout/process4"/>
    <dgm:cxn modelId="{A0D27A20-294E-4D85-8211-3FF43BC6FC48}" type="presParOf" srcId="{4CAFBD8D-F49F-4739-8E2A-53E98F5321F4}" destId="{FE355EBB-E42B-42E4-A2BC-E04E6B126C5E}" srcOrd="7" destOrd="0" presId="urn:microsoft.com/office/officeart/2005/8/layout/process4"/>
    <dgm:cxn modelId="{EC15B62D-632D-40D2-B1C4-5E889365C385}" type="presParOf" srcId="{4CAFBD8D-F49F-4739-8E2A-53E98F5321F4}" destId="{AF0ED946-0F9A-4D9B-9196-99CD780ABD1D}" srcOrd="8" destOrd="0" presId="urn:microsoft.com/office/officeart/2005/8/layout/process4"/>
    <dgm:cxn modelId="{25D17A55-CB84-4202-9D07-10C476AFB5C7}" type="presParOf" srcId="{AF0ED946-0F9A-4D9B-9196-99CD780ABD1D}" destId="{AD5BBE16-E69A-4195-82EF-99EBC6D91E28}" srcOrd="0" destOrd="0" presId="urn:microsoft.com/office/officeart/2005/8/layout/process4"/>
    <dgm:cxn modelId="{A410030B-072F-4BD6-989E-C4E9157A8E8F}" type="presParOf" srcId="{4CAFBD8D-F49F-4739-8E2A-53E98F5321F4}" destId="{FEFA6B38-5254-4288-90E6-6DC4A1A8F896}" srcOrd="9" destOrd="0" presId="urn:microsoft.com/office/officeart/2005/8/layout/process4"/>
    <dgm:cxn modelId="{A21913B3-3DE4-438A-8B65-897956DCB655}" type="presParOf" srcId="{4CAFBD8D-F49F-4739-8E2A-53E98F5321F4}" destId="{F03EADC2-F6C9-4A82-8405-1CBA963A1345}" srcOrd="10" destOrd="0" presId="urn:microsoft.com/office/officeart/2005/8/layout/process4"/>
    <dgm:cxn modelId="{FE0E75B0-AC48-468E-98B6-35074FB2256F}" type="presParOf" srcId="{F03EADC2-F6C9-4A82-8405-1CBA963A1345}" destId="{97902FC5-A000-4F01-8275-EDE2EDAE5B4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81391D-457C-4BFC-94A9-C8F0BE8DF992}">
      <dsp:nvSpPr>
        <dsp:cNvPr id="0" name=""/>
        <dsp:cNvSpPr/>
      </dsp:nvSpPr>
      <dsp:spPr>
        <a:xfrm>
          <a:off x="0" y="3244793"/>
          <a:ext cx="2664295" cy="4258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情感语义</a:t>
          </a:r>
        </a:p>
      </dsp:txBody>
      <dsp:txXfrm>
        <a:off x="0" y="3244793"/>
        <a:ext cx="2664295" cy="425877"/>
      </dsp:txXfrm>
    </dsp:sp>
    <dsp:sp modelId="{25C178C3-8C67-44D7-B186-AE45729A2F62}">
      <dsp:nvSpPr>
        <dsp:cNvPr id="0" name=""/>
        <dsp:cNvSpPr/>
      </dsp:nvSpPr>
      <dsp:spPr>
        <a:xfrm rot="10800000">
          <a:off x="0" y="2596182"/>
          <a:ext cx="2664295" cy="65499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行为语义</a:t>
          </a:r>
        </a:p>
      </dsp:txBody>
      <dsp:txXfrm rot="10800000">
        <a:off x="0" y="2596182"/>
        <a:ext cx="2664295" cy="425599"/>
      </dsp:txXfrm>
    </dsp:sp>
    <dsp:sp modelId="{7D5FA270-9BE7-4912-B47A-E60655C1FB9C}">
      <dsp:nvSpPr>
        <dsp:cNvPr id="0" name=""/>
        <dsp:cNvSpPr/>
      </dsp:nvSpPr>
      <dsp:spPr>
        <a:xfrm rot="10800000">
          <a:off x="0" y="1947570"/>
          <a:ext cx="2664295" cy="65499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场景语义</a:t>
          </a:r>
        </a:p>
      </dsp:txBody>
      <dsp:txXfrm rot="10800000">
        <a:off x="0" y="1947570"/>
        <a:ext cx="2664295" cy="425599"/>
      </dsp:txXfrm>
    </dsp:sp>
    <dsp:sp modelId="{F250CCA3-AD35-42A5-9459-9ED585D823ED}">
      <dsp:nvSpPr>
        <dsp:cNvPr id="0" name=""/>
        <dsp:cNvSpPr/>
      </dsp:nvSpPr>
      <dsp:spPr>
        <a:xfrm rot="10800000">
          <a:off x="0" y="1298959"/>
          <a:ext cx="2664295" cy="65499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空间关系语义</a:t>
          </a:r>
        </a:p>
      </dsp:txBody>
      <dsp:txXfrm rot="10800000">
        <a:off x="0" y="1298959"/>
        <a:ext cx="2664295" cy="425599"/>
      </dsp:txXfrm>
    </dsp:sp>
    <dsp:sp modelId="{AD5BBE16-E69A-4195-82EF-99EBC6D91E28}">
      <dsp:nvSpPr>
        <dsp:cNvPr id="0" name=""/>
        <dsp:cNvSpPr/>
      </dsp:nvSpPr>
      <dsp:spPr>
        <a:xfrm rot="10800000">
          <a:off x="0" y="650348"/>
          <a:ext cx="2664295" cy="65499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对象语义</a:t>
          </a:r>
        </a:p>
      </dsp:txBody>
      <dsp:txXfrm rot="10800000">
        <a:off x="0" y="650348"/>
        <a:ext cx="2664295" cy="425599"/>
      </dsp:txXfrm>
    </dsp:sp>
    <dsp:sp modelId="{97902FC5-A000-4F01-8275-EDE2EDAE5B4C}">
      <dsp:nvSpPr>
        <dsp:cNvPr id="0" name=""/>
        <dsp:cNvSpPr/>
      </dsp:nvSpPr>
      <dsp:spPr>
        <a:xfrm rot="10800000">
          <a:off x="0" y="1737"/>
          <a:ext cx="2664295" cy="65499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特征语义</a:t>
          </a:r>
        </a:p>
      </dsp:txBody>
      <dsp:txXfrm rot="10800000">
        <a:off x="0" y="1737"/>
        <a:ext cx="2664295" cy="425599"/>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91BD0-58BA-43DC-A47F-B8A2461E1331}" type="datetimeFigureOut">
              <a:rPr lang="zh-CN" altLang="en-US" smtClean="0"/>
              <a:pPr/>
              <a:t>2023/6/5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59241D-D866-47BF-87FE-6B7FC11B41D8}" type="slidenum">
              <a:rPr lang="zh-CN" altLang="en-US" smtClean="0"/>
              <a:pPr/>
              <a:t>‹#›</a:t>
            </a:fld>
            <a:endParaRPr lang="zh-CN" altLang="en-US"/>
          </a:p>
        </p:txBody>
      </p:sp>
    </p:spTree>
    <p:extLst>
      <p:ext uri="{BB962C8B-B14F-4D97-AF65-F5344CB8AC3E}">
        <p14:creationId xmlns:p14="http://schemas.microsoft.com/office/powerpoint/2010/main" val="319088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59241D-D866-47BF-87FE-6B7FC11B41D8}" type="slidenum">
              <a:rPr lang="zh-CN" altLang="en-US" smtClean="0"/>
              <a:pPr/>
              <a:t>1</a:t>
            </a:fld>
            <a:endParaRPr lang="zh-CN" altLang="en-US"/>
          </a:p>
        </p:txBody>
      </p:sp>
    </p:spTree>
    <p:extLst>
      <p:ext uri="{BB962C8B-B14F-4D97-AF65-F5344CB8AC3E}">
        <p14:creationId xmlns:p14="http://schemas.microsoft.com/office/powerpoint/2010/main" val="1925267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a:extLst>
              <a:ext uri="{FF2B5EF4-FFF2-40B4-BE49-F238E27FC236}">
                <a16:creationId xmlns:a16="http://schemas.microsoft.com/office/drawing/2014/main" id="{774AD747-B071-4669-A28B-11851DA2DE8D}"/>
              </a:ext>
            </a:extLst>
          </p:cNvPr>
          <p:cNvSpPr>
            <a:spLocks noGrp="1" noRot="1" noChangeAspect="1" noTextEdit="1"/>
          </p:cNvSpPr>
          <p:nvPr>
            <p:ph type="sldImg"/>
          </p:nvPr>
        </p:nvSpPr>
        <p:spPr>
          <a:ln/>
        </p:spPr>
      </p:sp>
      <p:sp>
        <p:nvSpPr>
          <p:cNvPr id="65539" name="备注占位符 2">
            <a:extLst>
              <a:ext uri="{FF2B5EF4-FFF2-40B4-BE49-F238E27FC236}">
                <a16:creationId xmlns:a16="http://schemas.microsoft.com/office/drawing/2014/main" id="{C1BAA597-0798-4C03-ADCB-38056F8E071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https://blog.csdn.net/shuiyixin/article/details/80257822</a:t>
            </a:r>
            <a:endParaRPr lang="zh-CN" altLang="en-US">
              <a:latin typeface="Arial" panose="020B0604020202020204" pitchFamily="34" charset="0"/>
            </a:endParaRPr>
          </a:p>
        </p:txBody>
      </p:sp>
      <p:sp>
        <p:nvSpPr>
          <p:cNvPr id="65540" name="灯片编号占位符 3">
            <a:extLst>
              <a:ext uri="{FF2B5EF4-FFF2-40B4-BE49-F238E27FC236}">
                <a16:creationId xmlns:a16="http://schemas.microsoft.com/office/drawing/2014/main" id="{34044850-35E3-4340-BC21-6570FE2568F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D6DF84E-EE25-4E11-B412-89949F1A16C2}" type="slidenum">
              <a:rPr lang="en-US" altLang="zh-CN"/>
              <a:pPr eaLnBrk="1" hangingPunct="1"/>
              <a:t>45</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FA995223-A545-4EA4-B776-D85BE4BE71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2AD299E-4915-4FB9-8361-F5F22467B129}" type="slidenum">
              <a:rPr lang="en-US" altLang="zh-CN"/>
              <a:pPr eaLnBrk="1" hangingPunct="1"/>
              <a:t>47</a:t>
            </a:fld>
            <a:endParaRPr lang="en-US" altLang="zh-CN"/>
          </a:p>
        </p:txBody>
      </p:sp>
      <p:sp>
        <p:nvSpPr>
          <p:cNvPr id="67587" name="Rectangle 2">
            <a:extLst>
              <a:ext uri="{FF2B5EF4-FFF2-40B4-BE49-F238E27FC236}">
                <a16:creationId xmlns:a16="http://schemas.microsoft.com/office/drawing/2014/main" id="{34C1FCEB-86BA-471B-BA38-21D66E39C840}"/>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DABEE069-FBA6-49AB-A12B-458F5EDDD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E5646E48-BE41-4F5C-8DF8-92CC767964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D064E6A-CECD-4978-8D7A-8C66B1F90409}" type="slidenum">
              <a:rPr lang="en-US" altLang="zh-CN"/>
              <a:pPr eaLnBrk="1" hangingPunct="1"/>
              <a:t>48</a:t>
            </a:fld>
            <a:endParaRPr lang="en-US" altLang="zh-CN"/>
          </a:p>
        </p:txBody>
      </p:sp>
      <p:sp>
        <p:nvSpPr>
          <p:cNvPr id="68611" name="Rectangle 2">
            <a:extLst>
              <a:ext uri="{FF2B5EF4-FFF2-40B4-BE49-F238E27FC236}">
                <a16:creationId xmlns:a16="http://schemas.microsoft.com/office/drawing/2014/main" id="{D3030E05-AE5C-4081-BF73-C33A3A03394C}"/>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51A3F015-8038-4375-A71F-CDE6A2573B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E8E314F5-7514-47F1-BE04-69AA3952BB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C2D9D40-C545-43A5-8FDE-36FDDDB889E0}" type="slidenum">
              <a:rPr lang="en-US" altLang="zh-CN"/>
              <a:pPr eaLnBrk="1" hangingPunct="1"/>
              <a:t>49</a:t>
            </a:fld>
            <a:endParaRPr lang="en-US" altLang="zh-CN"/>
          </a:p>
        </p:txBody>
      </p:sp>
      <p:sp>
        <p:nvSpPr>
          <p:cNvPr id="69635" name="Rectangle 2">
            <a:extLst>
              <a:ext uri="{FF2B5EF4-FFF2-40B4-BE49-F238E27FC236}">
                <a16:creationId xmlns:a16="http://schemas.microsoft.com/office/drawing/2014/main" id="{92AB22A9-BAF1-4975-9C04-6F2F35DC602E}"/>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2DC67293-3D7E-47A1-B1AB-52AB3BB27C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5C929A2F-F6AB-49E1-A424-126AE0F9CF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08E455D-93F1-4FA8-9AED-6DC3373E2A51}" type="slidenum">
              <a:rPr lang="en-US" altLang="zh-CN"/>
              <a:pPr>
                <a:spcBef>
                  <a:spcPct val="0"/>
                </a:spcBef>
              </a:pPr>
              <a:t>57</a:t>
            </a:fld>
            <a:endParaRPr lang="en-US" altLang="zh-CN"/>
          </a:p>
        </p:txBody>
      </p:sp>
      <p:sp>
        <p:nvSpPr>
          <p:cNvPr id="7171" name="Rectangle 2">
            <a:extLst>
              <a:ext uri="{FF2B5EF4-FFF2-40B4-BE49-F238E27FC236}">
                <a16:creationId xmlns:a16="http://schemas.microsoft.com/office/drawing/2014/main" id="{607B03F3-307E-4EF0-A9BE-BD8F5ECAD410}"/>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69B2305C-D437-41AF-A024-6DE8CEDBEB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B9702185-7F58-453A-9FD3-E7BFA9DB83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2233220-1FDE-4188-9DEC-9A3F6F0F1EB6}" type="slidenum">
              <a:rPr lang="en-US" altLang="zh-CN"/>
              <a:pPr>
                <a:spcBef>
                  <a:spcPct val="0"/>
                </a:spcBef>
              </a:pPr>
              <a:t>63</a:t>
            </a:fld>
            <a:endParaRPr lang="en-US" altLang="zh-CN"/>
          </a:p>
        </p:txBody>
      </p:sp>
      <p:sp>
        <p:nvSpPr>
          <p:cNvPr id="14339" name="Rectangle 2">
            <a:extLst>
              <a:ext uri="{FF2B5EF4-FFF2-40B4-BE49-F238E27FC236}">
                <a16:creationId xmlns:a16="http://schemas.microsoft.com/office/drawing/2014/main" id="{61805DAF-CB13-44FD-B0D7-AFAACDAE9C26}"/>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626A5C6E-1419-414B-8A3B-099BA8CA28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a:extLst>
              <a:ext uri="{FF2B5EF4-FFF2-40B4-BE49-F238E27FC236}">
                <a16:creationId xmlns:a16="http://schemas.microsoft.com/office/drawing/2014/main" id="{88C4F979-E53D-4944-82AE-22FB4E18CCF1}"/>
              </a:ext>
            </a:extLst>
          </p:cNvPr>
          <p:cNvSpPr>
            <a:spLocks noGrp="1" noRot="1" noChangeAspect="1" noChangeArrowheads="1" noTextEdit="1"/>
          </p:cNvSpPr>
          <p:nvPr>
            <p:ph type="sldImg"/>
          </p:nvPr>
        </p:nvSpPr>
        <p:spPr>
          <a:ln/>
        </p:spPr>
      </p:sp>
      <p:sp>
        <p:nvSpPr>
          <p:cNvPr id="3" name="备注占位符 2">
            <a:extLst>
              <a:ext uri="{FF2B5EF4-FFF2-40B4-BE49-F238E27FC236}">
                <a16:creationId xmlns:a16="http://schemas.microsoft.com/office/drawing/2014/main" id="{A23C7338-814C-41AC-AB5E-4AE3D4E982AB}"/>
              </a:ext>
            </a:extLst>
          </p:cNvPr>
          <p:cNvSpPr>
            <a:spLocks noGrp="1"/>
          </p:cNvSpPr>
          <p:nvPr>
            <p:ph type="body" idx="1"/>
          </p:nvPr>
        </p:nvSpPr>
        <p:spPr/>
        <p:txBody>
          <a:bodyPr>
            <a:normAutofit/>
          </a:bodyPr>
          <a:lstStyle/>
          <a:p>
            <a:pPr latinLnBrk="1">
              <a:defRPr/>
            </a:pPr>
            <a:r>
              <a:rPr lang="en-US" dirty="0" err="1">
                <a:latin typeface="+mn-lt"/>
                <a:ea typeface="+mn-ea"/>
              </a:rPr>
              <a:t>holography英</a:t>
            </a:r>
            <a:r>
              <a:rPr lang="en-US" dirty="0">
                <a:latin typeface="+mn-lt"/>
                <a:ea typeface="+mn-ea"/>
              </a:rPr>
              <a:t> [</a:t>
            </a:r>
            <a:r>
              <a:rPr lang="en-US" dirty="0" err="1">
                <a:latin typeface="+mn-lt"/>
                <a:ea typeface="+mn-ea"/>
              </a:rPr>
              <a:t>həʊ'lɒgrəfɪ</a:t>
            </a:r>
            <a:r>
              <a:rPr lang="en-US" dirty="0">
                <a:latin typeface="+mn-lt"/>
                <a:ea typeface="+mn-ea"/>
              </a:rPr>
              <a:t>] 美 [</a:t>
            </a:r>
            <a:r>
              <a:rPr lang="en-US" dirty="0" err="1">
                <a:latin typeface="+mn-lt"/>
                <a:ea typeface="+mn-ea"/>
              </a:rPr>
              <a:t>hə'lɒgrəfɪ</a:t>
            </a:r>
            <a:r>
              <a:rPr lang="en-US" dirty="0">
                <a:latin typeface="+mn-lt"/>
                <a:ea typeface="+mn-ea"/>
              </a:rPr>
              <a:t>] </a:t>
            </a:r>
            <a:endParaRPr lang="en-US" dirty="0"/>
          </a:p>
          <a:p>
            <a:pPr>
              <a:defRPr/>
            </a:pPr>
            <a:r>
              <a:rPr lang="en-US" dirty="0" err="1">
                <a:latin typeface="+mn-lt"/>
                <a:ea typeface="+mn-ea"/>
              </a:rPr>
              <a:t>n.全息照相</a:t>
            </a:r>
            <a:r>
              <a:rPr lang="en-US" dirty="0">
                <a:latin typeface="+mn-lt"/>
                <a:ea typeface="+mn-ea"/>
              </a:rPr>
              <a:t>; </a:t>
            </a:r>
            <a:r>
              <a:rPr lang="en-US" dirty="0" err="1">
                <a:latin typeface="+mn-lt"/>
                <a:ea typeface="+mn-ea"/>
              </a:rPr>
              <a:t>全息摄影术</a:t>
            </a:r>
            <a:endParaRPr lang="zh-CN" altLang="en-US" dirty="0"/>
          </a:p>
        </p:txBody>
      </p:sp>
      <p:sp>
        <p:nvSpPr>
          <p:cNvPr id="60420" name="灯片编号占位符 3">
            <a:extLst>
              <a:ext uri="{FF2B5EF4-FFF2-40B4-BE49-F238E27FC236}">
                <a16:creationId xmlns:a16="http://schemas.microsoft.com/office/drawing/2014/main" id="{EF7010E0-4827-4768-ACE4-C7A4246DAD6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E4171B6-C3D4-4742-B053-623E57AAB9EA}" type="slidenum">
              <a:rPr lang="zh-CN" altLang="en-US"/>
              <a:pPr>
                <a:spcBef>
                  <a:spcPct val="0"/>
                </a:spcBef>
              </a:pPr>
              <a:t>69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59241D-D866-47BF-87FE-6B7FC11B41D8}" type="slidenum">
              <a:rPr lang="zh-CN" altLang="en-US" smtClean="0"/>
              <a:pPr/>
              <a:t>70</a:t>
            </a:fld>
            <a:endParaRPr lang="zh-CN" altLang="en-US"/>
          </a:p>
        </p:txBody>
      </p:sp>
    </p:spTree>
    <p:extLst>
      <p:ext uri="{BB962C8B-B14F-4D97-AF65-F5344CB8AC3E}">
        <p14:creationId xmlns:p14="http://schemas.microsoft.com/office/powerpoint/2010/main" val="1735929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59241D-D866-47BF-87FE-6B7FC11B41D8}" type="slidenum">
              <a:rPr lang="zh-CN" altLang="en-US" smtClean="0"/>
              <a:pPr/>
              <a:t>72</a:t>
            </a:fld>
            <a:endParaRPr lang="zh-CN" altLang="en-US"/>
          </a:p>
        </p:txBody>
      </p:sp>
    </p:spTree>
    <p:extLst>
      <p:ext uri="{BB962C8B-B14F-4D97-AF65-F5344CB8AC3E}">
        <p14:creationId xmlns:p14="http://schemas.microsoft.com/office/powerpoint/2010/main" val="531117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E59241D-D866-47BF-87FE-6B7FC11B41D8}" type="slidenum">
              <a:rPr lang="zh-CN" altLang="en-US" smtClean="0"/>
              <a:pPr/>
              <a:t>85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TextEdit="1"/>
          </p:cNvSpPr>
          <p:nvPr>
            <p:ph type="sldImg"/>
          </p:nvPr>
        </p:nvSpPr>
        <p:spPr bwMode="auto">
          <a:noFill/>
          <a:ln>
            <a:solidFill>
              <a:srgbClr val="000000"/>
            </a:solidFill>
            <a:miter lim="800000"/>
            <a:headEnd/>
            <a:tailEnd/>
          </a:ln>
        </p:spPr>
      </p:sp>
      <p:sp>
        <p:nvSpPr>
          <p:cNvPr id="1741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底层容易、语义难</a:t>
            </a:r>
          </a:p>
        </p:txBody>
      </p:sp>
      <p:sp>
        <p:nvSpPr>
          <p:cNvPr id="1741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63EE6AC-798F-4672-B89E-B59340ABD24D}" type="slidenum">
              <a:rPr lang="zh-CN" altLang="en-US">
                <a:latin typeface="Arial" charset="0"/>
              </a:rPr>
              <a:pPr fontAlgn="base">
                <a:spcBef>
                  <a:spcPct val="0"/>
                </a:spcBef>
                <a:spcAft>
                  <a:spcPct val="0"/>
                </a:spcAft>
              </a:pPr>
              <a:t>14</a:t>
            </a:fld>
            <a:endParaRPr lang="zh-CN" altLang="en-US">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http://blog.csdn.net/jiutianhe/article/details/39896931</a:t>
            </a:r>
          </a:p>
          <a:p>
            <a:r>
              <a:rPr lang="zh-CN" altLang="en-US" dirty="0"/>
              <a:t>高斯模糊的公式不用</a:t>
            </a:r>
          </a:p>
        </p:txBody>
      </p:sp>
      <p:sp>
        <p:nvSpPr>
          <p:cNvPr id="4" name="灯片编号占位符 3"/>
          <p:cNvSpPr>
            <a:spLocks noGrp="1"/>
          </p:cNvSpPr>
          <p:nvPr>
            <p:ph type="sldNum" sz="quarter" idx="10"/>
          </p:nvPr>
        </p:nvSpPr>
        <p:spPr/>
        <p:txBody>
          <a:bodyPr/>
          <a:lstStyle/>
          <a:p>
            <a:fld id="{5D20F312-C2E5-4034-BFA0-86905F7796FA}" type="slidenum">
              <a:rPr lang="zh-CN" altLang="en-US" smtClean="0"/>
              <a:pPr/>
              <a:t>102</a:t>
            </a:fld>
            <a:endParaRPr lang="zh-CN" altLang="en-US"/>
          </a:p>
        </p:txBody>
      </p:sp>
    </p:spTree>
    <p:extLst>
      <p:ext uri="{BB962C8B-B14F-4D97-AF65-F5344CB8AC3E}">
        <p14:creationId xmlns:p14="http://schemas.microsoft.com/office/powerpoint/2010/main" val="1142465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西格玛</a:t>
            </a:r>
          </a:p>
        </p:txBody>
      </p:sp>
      <p:sp>
        <p:nvSpPr>
          <p:cNvPr id="4" name="灯片编号占位符 3"/>
          <p:cNvSpPr>
            <a:spLocks noGrp="1"/>
          </p:cNvSpPr>
          <p:nvPr>
            <p:ph type="sldNum" sz="quarter" idx="10"/>
          </p:nvPr>
        </p:nvSpPr>
        <p:spPr/>
        <p:txBody>
          <a:bodyPr/>
          <a:lstStyle/>
          <a:p>
            <a:fld id="{5D20F312-C2E5-4034-BFA0-86905F7796FA}" type="slidenum">
              <a:rPr lang="zh-CN" altLang="en-US" smtClean="0"/>
              <a:pPr/>
              <a:t>103</a:t>
            </a:fld>
            <a:endParaRPr lang="zh-CN" altLang="en-US"/>
          </a:p>
        </p:txBody>
      </p:sp>
    </p:spTree>
    <p:extLst>
      <p:ext uri="{BB962C8B-B14F-4D97-AF65-F5344CB8AC3E}">
        <p14:creationId xmlns:p14="http://schemas.microsoft.com/office/powerpoint/2010/main" val="1571735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https://blog.csdn.net/honpey/article/details/8639643</a:t>
            </a:r>
            <a:endParaRPr lang="zh-CN" altLang="en-US" dirty="0"/>
          </a:p>
        </p:txBody>
      </p:sp>
      <p:sp>
        <p:nvSpPr>
          <p:cNvPr id="4" name="灯片编号占位符 3"/>
          <p:cNvSpPr>
            <a:spLocks noGrp="1"/>
          </p:cNvSpPr>
          <p:nvPr>
            <p:ph type="sldNum" sz="quarter" idx="10"/>
          </p:nvPr>
        </p:nvSpPr>
        <p:spPr/>
        <p:txBody>
          <a:bodyPr/>
          <a:lstStyle/>
          <a:p>
            <a:fld id="{0E59241D-D866-47BF-87FE-6B7FC11B41D8}" type="slidenum">
              <a:rPr lang="zh-CN" altLang="en-US" smtClean="0"/>
              <a:pPr/>
              <a:t>117</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E59241D-D866-47BF-87FE-6B7FC11B41D8}" type="slidenum">
              <a:rPr lang="zh-CN" altLang="en-US" smtClean="0"/>
              <a:pPr/>
              <a:t>118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E59241D-D866-47BF-87FE-6B7FC11B41D8}" type="slidenum">
              <a:rPr lang="zh-CN" altLang="en-US" smtClean="0"/>
              <a:pPr/>
              <a:t>119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有什么颜色空间即可</a:t>
            </a:r>
            <a:endParaRPr lang="en-US" altLang="zh-CN" b="1" dirty="0"/>
          </a:p>
          <a:p>
            <a:endParaRPr lang="zh-CN" altLang="en-US" dirty="0"/>
          </a:p>
        </p:txBody>
      </p:sp>
      <p:sp>
        <p:nvSpPr>
          <p:cNvPr id="4" name="灯片编号占位符 3"/>
          <p:cNvSpPr>
            <a:spLocks noGrp="1"/>
          </p:cNvSpPr>
          <p:nvPr>
            <p:ph type="sldNum" sz="quarter" idx="5"/>
          </p:nvPr>
        </p:nvSpPr>
        <p:spPr/>
        <p:txBody>
          <a:bodyPr/>
          <a:lstStyle/>
          <a:p>
            <a:fld id="{0E59241D-D866-47BF-87FE-6B7FC11B41D8}" type="slidenum">
              <a:rPr lang="zh-CN" altLang="en-US" smtClean="0"/>
              <a:pPr/>
              <a:t>23</a:t>
            </a:fld>
            <a:endParaRPr lang="zh-CN" altLang="en-US"/>
          </a:p>
        </p:txBody>
      </p:sp>
    </p:spTree>
    <p:extLst>
      <p:ext uri="{BB962C8B-B14F-4D97-AF65-F5344CB8AC3E}">
        <p14:creationId xmlns:p14="http://schemas.microsoft.com/office/powerpoint/2010/main" val="2550269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59241D-D866-47BF-87FE-6B7FC11B41D8}" type="slidenum">
              <a:rPr lang="zh-CN" altLang="en-US" smtClean="0"/>
              <a:pPr/>
              <a:t>24</a:t>
            </a:fld>
            <a:endParaRPr lang="zh-CN" altLang="en-US"/>
          </a:p>
        </p:txBody>
      </p:sp>
    </p:spTree>
    <p:extLst>
      <p:ext uri="{BB962C8B-B14F-4D97-AF65-F5344CB8AC3E}">
        <p14:creationId xmlns:p14="http://schemas.microsoft.com/office/powerpoint/2010/main" val="120557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C274AF8E-E7E9-4F20-97F4-25B7528157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8CB5E82-491C-4232-9A0D-DC5670735677}" type="slidenum">
              <a:rPr lang="en-US" altLang="zh-CN"/>
              <a:pPr eaLnBrk="1" hangingPunct="1"/>
              <a:t>26</a:t>
            </a:fld>
            <a:endParaRPr lang="en-US" altLang="zh-CN"/>
          </a:p>
        </p:txBody>
      </p:sp>
      <p:sp>
        <p:nvSpPr>
          <p:cNvPr id="59395" name="Rectangle 2">
            <a:extLst>
              <a:ext uri="{FF2B5EF4-FFF2-40B4-BE49-F238E27FC236}">
                <a16:creationId xmlns:a16="http://schemas.microsoft.com/office/drawing/2014/main" id="{6F9C7296-E79E-43C7-B64A-631B30920ECF}"/>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52A3AF04-177E-4F0D-B466-46E193081E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78E4FD3E-0FFD-454B-A111-837E178A98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E363F4F-1F3C-42F9-B9CE-75F5DCC7B9A6}" type="slidenum">
              <a:rPr lang="en-US" altLang="zh-CN"/>
              <a:pPr eaLnBrk="1" hangingPunct="1"/>
              <a:t>27</a:t>
            </a:fld>
            <a:endParaRPr lang="en-US" altLang="zh-CN"/>
          </a:p>
        </p:txBody>
      </p:sp>
      <p:sp>
        <p:nvSpPr>
          <p:cNvPr id="60419" name="Rectangle 2">
            <a:extLst>
              <a:ext uri="{FF2B5EF4-FFF2-40B4-BE49-F238E27FC236}">
                <a16:creationId xmlns:a16="http://schemas.microsoft.com/office/drawing/2014/main" id="{12B1976E-8DD1-4AA5-B88B-48770ED12F69}"/>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4EC13204-8661-423B-A1C5-7245FC4D9D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4FB17D24-D92F-40D9-9B81-9872419D1D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C50BED5-4489-45A4-86EE-9FC97A7BF730}" type="slidenum">
              <a:rPr lang="en-US" altLang="zh-CN"/>
              <a:pPr eaLnBrk="1" hangingPunct="1"/>
              <a:t>31</a:t>
            </a:fld>
            <a:endParaRPr lang="en-US" altLang="zh-CN"/>
          </a:p>
        </p:txBody>
      </p:sp>
      <p:sp>
        <p:nvSpPr>
          <p:cNvPr id="61443" name="Rectangle 2">
            <a:extLst>
              <a:ext uri="{FF2B5EF4-FFF2-40B4-BE49-F238E27FC236}">
                <a16:creationId xmlns:a16="http://schemas.microsoft.com/office/drawing/2014/main" id="{C55C0682-43E7-4D23-869B-19BB8897DA3A}"/>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3667191B-FAED-44CB-8F26-F49743FC5A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1A31872F-CFCE-4025-A6DB-3F7A631D78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5C05C52-7271-4BA6-B13D-7E0FDF2901CA}" type="slidenum">
              <a:rPr lang="en-US" altLang="zh-CN"/>
              <a:pPr eaLnBrk="1" hangingPunct="1"/>
              <a:t>40</a:t>
            </a:fld>
            <a:endParaRPr lang="en-US" altLang="zh-CN"/>
          </a:p>
        </p:txBody>
      </p:sp>
      <p:sp>
        <p:nvSpPr>
          <p:cNvPr id="62467" name="Rectangle 2">
            <a:extLst>
              <a:ext uri="{FF2B5EF4-FFF2-40B4-BE49-F238E27FC236}">
                <a16:creationId xmlns:a16="http://schemas.microsoft.com/office/drawing/2014/main" id="{DAAD070C-E274-4EAF-9A4B-B93008A9983B}"/>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F1AD2161-7A82-4AD6-B872-60715A64B1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7443A6C8-513E-4282-84D4-D99EB22561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80EB5AA-66E4-4862-AD88-D800D7B24518}" type="slidenum">
              <a:rPr lang="en-US" altLang="zh-CN"/>
              <a:pPr eaLnBrk="1" hangingPunct="1"/>
              <a:t>41</a:t>
            </a:fld>
            <a:endParaRPr lang="en-US" altLang="zh-CN"/>
          </a:p>
        </p:txBody>
      </p:sp>
      <p:sp>
        <p:nvSpPr>
          <p:cNvPr id="63491" name="Rectangle 2">
            <a:extLst>
              <a:ext uri="{FF2B5EF4-FFF2-40B4-BE49-F238E27FC236}">
                <a16:creationId xmlns:a16="http://schemas.microsoft.com/office/drawing/2014/main" id="{91186739-50B7-4561-BD87-B52E449057BF}"/>
              </a:ext>
            </a:extLst>
          </p:cNvPr>
          <p:cNvSpPr>
            <a:spLocks noGrp="1" noRot="1" noChangeAspect="1" noChangeArrowheads="1" noTextEdit="1"/>
          </p:cNvSpPr>
          <p:nvPr>
            <p:ph type="sldImg"/>
          </p:nvPr>
        </p:nvSpPr>
        <p:spPr>
          <a:xfrm>
            <a:off x="992188" y="609600"/>
            <a:ext cx="4876800" cy="3657600"/>
          </a:xfrm>
          <a:ln/>
        </p:spPr>
      </p:sp>
      <p:sp>
        <p:nvSpPr>
          <p:cNvPr id="63492" name="Rectangle 3">
            <a:extLst>
              <a:ext uri="{FF2B5EF4-FFF2-40B4-BE49-F238E27FC236}">
                <a16:creationId xmlns:a16="http://schemas.microsoft.com/office/drawing/2014/main" id="{AB60E558-1988-4E9A-A0AA-76F71482A587}"/>
              </a:ext>
            </a:extLst>
          </p:cNvPr>
          <p:cNvSpPr>
            <a:spLocks noGrp="1" noChangeArrowheads="1"/>
          </p:cNvSpPr>
          <p:nvPr>
            <p:ph type="body" idx="1"/>
          </p:nvPr>
        </p:nvSpPr>
        <p:spPr>
          <a:xfrm>
            <a:off x="912813" y="4343400"/>
            <a:ext cx="5032375"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GB" altLang="zh-CN" sz="1000">
                <a:solidFill>
                  <a:srgbClr val="FFFF66"/>
                </a:solidFill>
                <a:latin typeface="Arial" panose="020B0604020202020204" pitchFamily="34" charset="0"/>
              </a:rPr>
              <a:t>Procedure</a:t>
            </a:r>
          </a:p>
          <a:p>
            <a:pPr lvl="1" eaLnBrk="1" hangingPunct="1"/>
            <a:endParaRPr lang="en-GB" altLang="zh-CN" sz="1000">
              <a:solidFill>
                <a:srgbClr val="FFFF66"/>
              </a:solidFill>
              <a:latin typeface="Arial" panose="020B0604020202020204" pitchFamily="34" charset="0"/>
            </a:endParaRPr>
          </a:p>
          <a:p>
            <a:pPr lvl="1" eaLnBrk="1" hangingPunct="1"/>
            <a:r>
              <a:rPr lang="en-GB" altLang="zh-CN" sz="1000">
                <a:solidFill>
                  <a:srgbClr val="FFFF66"/>
                </a:solidFill>
                <a:latin typeface="Arial" panose="020B0604020202020204" pitchFamily="34" charset="0"/>
              </a:rPr>
              <a:t>Input Image.</a:t>
            </a:r>
          </a:p>
          <a:p>
            <a:pPr lvl="1" eaLnBrk="1" hangingPunct="1"/>
            <a:r>
              <a:rPr lang="en-GB" altLang="zh-CN" sz="1000">
                <a:solidFill>
                  <a:srgbClr val="FFFF66"/>
                </a:solidFill>
                <a:latin typeface="Arial" panose="020B0604020202020204" pitchFamily="34" charset="0"/>
              </a:rPr>
              <a:t>Global analysis of pixel count in each discrete colour space i.e. filter into Hue only.</a:t>
            </a:r>
          </a:p>
          <a:p>
            <a:pPr lvl="1" eaLnBrk="1" hangingPunct="1"/>
            <a:r>
              <a:rPr lang="en-GB" altLang="zh-CN" sz="1000">
                <a:solidFill>
                  <a:srgbClr val="FFFF66"/>
                </a:solidFill>
                <a:latin typeface="Arial" panose="020B0604020202020204" pitchFamily="34" charset="0"/>
              </a:rPr>
              <a:t>Generate global colour histograms, H</a:t>
            </a:r>
          </a:p>
          <a:p>
            <a:pPr lvl="1" eaLnBrk="1" hangingPunct="1"/>
            <a:r>
              <a:rPr lang="en-GB" altLang="zh-CN" sz="1000">
                <a:solidFill>
                  <a:srgbClr val="FFFF66"/>
                </a:solidFill>
                <a:latin typeface="Arial" panose="020B0604020202020204" pitchFamily="34" charset="0"/>
              </a:rPr>
              <a:t>Run Visual Attention analysis on image</a:t>
            </a:r>
          </a:p>
          <a:p>
            <a:pPr lvl="1" eaLnBrk="1" hangingPunct="1"/>
            <a:r>
              <a:rPr lang="en-GB" altLang="zh-CN" sz="1000">
                <a:solidFill>
                  <a:srgbClr val="FFFF66"/>
                </a:solidFill>
                <a:latin typeface="Arial" panose="020B0604020202020204" pitchFamily="34" charset="0"/>
              </a:rPr>
              <a:t>Generate VA maps or mask for image</a:t>
            </a:r>
          </a:p>
          <a:p>
            <a:pPr lvl="1" eaLnBrk="1" hangingPunct="1"/>
            <a:r>
              <a:rPr lang="en-GB" altLang="zh-CN" sz="1000">
                <a:solidFill>
                  <a:srgbClr val="FFFF66"/>
                </a:solidFill>
                <a:latin typeface="Arial" panose="020B0604020202020204" pitchFamily="34" charset="0"/>
              </a:rPr>
              <a:t>ROI based analysis of pixel count in each discrete colour space </a:t>
            </a:r>
          </a:p>
          <a:p>
            <a:pPr lvl="1" eaLnBrk="1" hangingPunct="1"/>
            <a:r>
              <a:rPr lang="en-US" altLang="zh-CN" sz="1000">
                <a:solidFill>
                  <a:srgbClr val="FFFF66"/>
                </a:solidFill>
                <a:latin typeface="Arial" panose="020B0604020202020204" pitchFamily="34" charset="0"/>
              </a:rPr>
              <a:t>Compute </a:t>
            </a:r>
            <a:r>
              <a:rPr lang="en-GB" altLang="zh-CN" sz="1000">
                <a:solidFill>
                  <a:srgbClr val="FFFF66"/>
                </a:solidFill>
                <a:latin typeface="Arial" panose="020B0604020202020204" pitchFamily="34" charset="0"/>
              </a:rPr>
              <a:t>colour feature Distance </a:t>
            </a:r>
            <a:r>
              <a:rPr lang="en-US" altLang="zh-CN" sz="1000">
                <a:solidFill>
                  <a:srgbClr val="FFFF66"/>
                </a:solidFill>
                <a:latin typeface="Arial" panose="020B0604020202020204" pitchFamily="34" charset="0"/>
              </a:rPr>
              <a:t>measure btw such histograms as a similarity measure btw two images</a:t>
            </a:r>
            <a:endParaRPr lang="en-GB" altLang="zh-CN" sz="1000">
              <a:solidFill>
                <a:srgbClr val="FFFF66"/>
              </a:solidFill>
              <a:latin typeface="Arial" panose="020B0604020202020204" pitchFamily="34" charset="0"/>
            </a:endParaRPr>
          </a:p>
          <a:p>
            <a:pPr lvl="1" eaLnBrk="1" hangingPunct="1"/>
            <a:endParaRPr lang="en-GB" altLang="zh-CN" sz="1000">
              <a:solidFill>
                <a:srgbClr val="FFFF66"/>
              </a:solidFill>
              <a:latin typeface="Arial" panose="020B0604020202020204" pitchFamily="34" charset="0"/>
            </a:endParaRPr>
          </a:p>
          <a:p>
            <a:pPr algn="ctr" eaLnBrk="1" hangingPunct="1"/>
            <a:r>
              <a:rPr lang="en-GB" altLang="zh-CN" sz="1100" b="1">
                <a:latin typeface="Arial" panose="020B0604020202020204" pitchFamily="34" charset="0"/>
              </a:rPr>
              <a:t>The histograms are based upon the hue values at each pixel  which  range from 1 to 360. </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 a paper has been submitted to the international conference on pattern recognition to show my results and findings.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17300A0C-321B-48A9-8AC2-D8C55C8E191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919EE061-0A2A-4F85-BFE0-650C1EA63D7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0E80D038-C0A1-4701-BD7D-13C7CC91EF6C}"/>
              </a:ext>
            </a:extLst>
          </p:cNvPr>
          <p:cNvSpPr>
            <a:spLocks noGrp="1" noChangeArrowheads="1"/>
          </p:cNvSpPr>
          <p:nvPr>
            <p:ph type="sldNum" sz="quarter" idx="12"/>
          </p:nvPr>
        </p:nvSpPr>
        <p:spPr>
          <a:ln/>
        </p:spPr>
        <p:txBody>
          <a:bodyPr/>
          <a:lstStyle>
            <a:lvl1pPr>
              <a:defRPr/>
            </a:lvl1pPr>
          </a:lstStyle>
          <a:p>
            <a:fld id="{A4BB516B-3C9C-481E-B895-DE36016EF2F4}" type="slidenum">
              <a:rPr lang="en-US" altLang="zh-CN"/>
              <a:pPr/>
              <a:t>‹#›</a:t>
            </a:fld>
            <a:endParaRPr lang="en-US" altLang="zh-CN"/>
          </a:p>
        </p:txBody>
      </p:sp>
    </p:spTree>
    <p:extLst>
      <p:ext uri="{BB962C8B-B14F-4D97-AF65-F5344CB8AC3E}">
        <p14:creationId xmlns:p14="http://schemas.microsoft.com/office/powerpoint/2010/main" val="3663635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2023/6/5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maps.google.com/"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04.xml.rels><?xml version="1.0" encoding="UTF-8" standalone="yes"?>
<Relationships xmlns="http://schemas.openxmlformats.org/package/2006/relationships"><Relationship Id="rId2" Type="http://schemas.openxmlformats.org/officeDocument/2006/relationships/hyperlink" Target="http://blog.csdn.net/jiutianhe/article/details/39896931"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baike.baidu.com/item/%E8%AE%A1%E7%AE%97%E6%9C%BA%E7%B3%BB%E7%BB%9F/7210959"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thomas.deselaers.de/fire/" TargetMode="External"/><Relationship Id="rId2" Type="http://schemas.openxmlformats.org/officeDocument/2006/relationships/hyperlink" Target="https://en.wikipedia.org/wiki/List_of_CBIR_engines" TargetMode="External"/><Relationship Id="rId1" Type="http://schemas.openxmlformats.org/officeDocument/2006/relationships/slideLayout" Target="../slideLayouts/slideLayout2.xml"/><Relationship Id="rId4" Type="http://schemas.openxmlformats.org/officeDocument/2006/relationships/hyperlink" Target="http://www.lire-project.net/"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download.csdn.net/detail/zddmail/4217704" TargetMode="External"/><Relationship Id="rId2" Type="http://schemas.openxmlformats.org/officeDocument/2006/relationships/hyperlink" Target="http://blog.csdn.net/zddmail/article/details/7450033" TargetMode="External"/><Relationship Id="rId1" Type="http://schemas.openxmlformats.org/officeDocument/2006/relationships/slideLayout" Target="../slideLayouts/slideLayout2.xml"/><Relationship Id="rId4" Type="http://schemas.openxmlformats.org/officeDocument/2006/relationships/hyperlink" Target="http://download.csdn.net/detail/zddmail/4264810" TargetMode="External"/></Relationships>
</file>

<file path=ppt/slides/_rels/slide124.xml.rels><?xml version="1.0" encoding="UTF-8" standalone="yes"?>
<Relationships xmlns="http://schemas.openxmlformats.org/package/2006/relationships"><Relationship Id="rId2" Type="http://schemas.openxmlformats.org/officeDocument/2006/relationships/hyperlink" Target="http://docs.opencv.org/modules/features2d/doc/features2d.html"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www.cs.ubc.ca/~mariusm/index.php/FLANN/FLANN" TargetMode="External"/><Relationship Id="rId2" Type="http://schemas.openxmlformats.org/officeDocument/2006/relationships/hyperlink" Target="http://docs.opencv.org/modules/flann/doc/flann.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wmf"/></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baike.baidu.com/view/2573202.ht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2.bin"/><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wmf"/></Relationships>
</file>

<file path=ppt/slides/_rels/slide5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4.bin"/><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baike.baidu.com/view/53313.htm"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http://blog.csdn.net/sin_geek/article/details/5266167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第</a:t>
            </a:r>
            <a:r>
              <a:rPr lang="en-US" altLang="zh-CN"/>
              <a:t>12</a:t>
            </a:r>
            <a:r>
              <a:rPr lang="zh-CN" altLang="en-US"/>
              <a:t>讲  </a:t>
            </a:r>
            <a:r>
              <a:rPr lang="en-US" altLang="zh-CN" dirty="0"/>
              <a:t>WEB</a:t>
            </a:r>
            <a:r>
              <a:rPr lang="zh-CN" altLang="en-US" dirty="0"/>
              <a:t>图片数据</a:t>
            </a:r>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480558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endParaRPr lang="zh-CN" altLang="en-US"/>
          </a:p>
        </p:txBody>
      </p:sp>
      <p:sp>
        <p:nvSpPr>
          <p:cNvPr id="59395"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fld id="{72EE35FC-81EC-4459-8036-4B42859E131F}" type="slidenum">
              <a:rPr lang="en-US" altLang="zh-CN" sz="1400" smtClean="0"/>
              <a:pPr eaLnBrk="1" hangingPunct="1">
                <a:spcBef>
                  <a:spcPct val="0"/>
                </a:spcBef>
                <a:buFontTx/>
                <a:buNone/>
              </a:pPr>
              <a:t>10</a:t>
            </a:fld>
            <a:endParaRPr lang="en-US" altLang="zh-CN" sz="1400"/>
          </a:p>
        </p:txBody>
      </p:sp>
      <p:pic>
        <p:nvPicPr>
          <p:cNvPr id="5939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55650" y="836613"/>
            <a:ext cx="8294688" cy="51847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4082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en-US" altLang="zh-CN" dirty="0"/>
              <a:t>SIFT</a:t>
            </a:r>
            <a:r>
              <a:rPr lang="zh-CN" altLang="en-US" dirty="0"/>
              <a:t>是一种检测局部特征的算法</a:t>
            </a:r>
            <a:endParaRPr lang="en-US" altLang="zh-CN" dirty="0"/>
          </a:p>
          <a:p>
            <a:r>
              <a:rPr lang="en-US" altLang="zh-CN" dirty="0"/>
              <a:t>SIFT</a:t>
            </a:r>
            <a:r>
              <a:rPr lang="zh-CN" altLang="en-US" dirty="0"/>
              <a:t>中每个</a:t>
            </a:r>
            <a:r>
              <a:rPr lang="en-US" altLang="zh-CN" dirty="0"/>
              <a:t>feature</a:t>
            </a:r>
            <a:r>
              <a:rPr lang="zh-CN" altLang="en-US" dirty="0"/>
              <a:t>需要用</a:t>
            </a:r>
            <a:r>
              <a:rPr lang="en-US" altLang="zh-CN" dirty="0"/>
              <a:t>128</a:t>
            </a:r>
            <a:r>
              <a:rPr lang="zh-CN" altLang="en-US" dirty="0"/>
              <a:t>维的向量来描述，因此计算量相对很大。</a:t>
            </a:r>
          </a:p>
          <a:p>
            <a:pPr lvl="1"/>
            <a:r>
              <a:rPr lang="zh-CN" altLang="en-US" dirty="0"/>
              <a:t>通过求一幅图中的特征点（</a:t>
            </a:r>
            <a:r>
              <a:rPr lang="en-US" altLang="zh-CN" dirty="0"/>
              <a:t>interest </a:t>
            </a:r>
            <a:r>
              <a:rPr lang="en-US" altLang="zh-CN" dirty="0" err="1"/>
              <a:t>points,or</a:t>
            </a:r>
            <a:r>
              <a:rPr lang="en-US" altLang="zh-CN" dirty="0"/>
              <a:t> corner points</a:t>
            </a:r>
            <a:r>
              <a:rPr lang="zh-CN" altLang="en-US" dirty="0"/>
              <a:t>）及其有关</a:t>
            </a:r>
            <a:r>
              <a:rPr lang="en-US" altLang="zh-CN" dirty="0"/>
              <a:t>scale </a:t>
            </a:r>
            <a:r>
              <a:rPr lang="zh-CN" altLang="en-US" dirty="0"/>
              <a:t>和 </a:t>
            </a:r>
            <a:r>
              <a:rPr lang="en-US" altLang="zh-CN" dirty="0"/>
              <a:t>orientation </a:t>
            </a:r>
            <a:r>
              <a:rPr lang="zh-CN" altLang="en-US" dirty="0"/>
              <a:t>的描述子得到特征</a:t>
            </a:r>
          </a:p>
          <a:p>
            <a:r>
              <a:rPr lang="en-US" altLang="zh-CN" dirty="0"/>
              <a:t>SIFT</a:t>
            </a:r>
            <a:r>
              <a:rPr lang="zh-CN" altLang="en-US" dirty="0"/>
              <a:t>特征不只具有尺度不变性，即使改变旋转角度，图像亮度或拍摄视角，仍然能够得到好的检测效果</a:t>
            </a:r>
            <a:endParaRPr lang="en-US" altLang="zh-CN" dirty="0"/>
          </a:p>
          <a:p>
            <a:pPr lvl="1"/>
            <a:r>
              <a:rPr lang="en-US" altLang="zh-CN" dirty="0"/>
              <a:t>Hog</a:t>
            </a:r>
            <a:r>
              <a:rPr lang="zh-CN" altLang="en-US" dirty="0"/>
              <a:t>没有旋转和尺度不变性</a:t>
            </a:r>
            <a:endParaRPr lang="en-US" altLang="zh-CN" dirty="0"/>
          </a:p>
        </p:txBody>
      </p:sp>
    </p:spTree>
    <p:extLst>
      <p:ext uri="{BB962C8B-B14F-4D97-AF65-F5344CB8AC3E}">
        <p14:creationId xmlns:p14="http://schemas.microsoft.com/office/powerpoint/2010/main" val="11498494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zh-CN" altLang="en-US" b="1" dirty="0"/>
              <a:t>尺度空间理论</a:t>
            </a:r>
            <a:endParaRPr lang="en-US" altLang="zh-CN" b="1" dirty="0"/>
          </a:p>
          <a:p>
            <a:pPr lvl="1"/>
            <a:r>
              <a:rPr lang="zh-CN" altLang="en-US" dirty="0"/>
              <a:t>自然界中的物体随着观测</a:t>
            </a:r>
            <a:r>
              <a:rPr lang="zh-CN" altLang="en-US" b="1" dirty="0"/>
              <a:t>尺度</a:t>
            </a:r>
            <a:r>
              <a:rPr lang="zh-CN" altLang="en-US" dirty="0"/>
              <a:t>不同有不同的表现形态。</a:t>
            </a:r>
            <a:endParaRPr lang="en-US" altLang="zh-CN" dirty="0"/>
          </a:p>
          <a:p>
            <a:pPr lvl="1"/>
            <a:r>
              <a:rPr lang="zh-CN" altLang="en-US" dirty="0"/>
              <a:t>例如</a:t>
            </a:r>
            <a:r>
              <a:rPr lang="en-US" altLang="zh-CN" dirty="0">
                <a:hlinkClick r:id="rId2"/>
              </a:rPr>
              <a:t>Google</a:t>
            </a:r>
            <a:r>
              <a:rPr lang="zh-CN" altLang="en-US" dirty="0">
                <a:hlinkClick r:id="rId2"/>
              </a:rPr>
              <a:t>地图</a:t>
            </a:r>
            <a:r>
              <a:rPr lang="zh-CN" altLang="en-US" dirty="0"/>
              <a:t>，滑动鼠标轮可以改变观测地图的尺度，看到的地图绘制也不同；还有电影中的拉伸镜头等等</a:t>
            </a:r>
            <a:r>
              <a:rPr lang="en-US" altLang="zh-CN" dirty="0"/>
              <a:t>……</a:t>
            </a:r>
          </a:p>
          <a:p>
            <a:r>
              <a:rPr lang="zh-CN" altLang="en-US" dirty="0"/>
              <a:t>尺度空间中各尺度图像的模糊程度逐渐变大，能够模拟人在距离目标由近到远时目标在视网膜上的形成过程。</a:t>
            </a:r>
            <a:endParaRPr lang="en-US" altLang="zh-CN" dirty="0"/>
          </a:p>
          <a:p>
            <a:r>
              <a:rPr lang="zh-CN" altLang="en-US" b="1" dirty="0"/>
              <a:t>尺度越大图像越模糊。</a:t>
            </a:r>
            <a:endParaRPr lang="zh-CN" altLang="en-US" dirty="0"/>
          </a:p>
          <a:p>
            <a:pPr lvl="1"/>
            <a:endParaRPr lang="zh-CN" altLang="en-US" dirty="0"/>
          </a:p>
        </p:txBody>
      </p:sp>
    </p:spTree>
    <p:extLst>
      <p:ext uri="{BB962C8B-B14F-4D97-AF65-F5344CB8AC3E}">
        <p14:creationId xmlns:p14="http://schemas.microsoft.com/office/powerpoint/2010/main" val="12324337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pPr>
              <a:lnSpc>
                <a:spcPct val="120000"/>
              </a:lnSpc>
            </a:pPr>
            <a:r>
              <a:rPr lang="zh-CN" altLang="en-US" dirty="0"/>
              <a:t>尺度是自然客观存在的，不是主观创造的</a:t>
            </a:r>
            <a:endParaRPr lang="en-US" altLang="zh-CN" dirty="0"/>
          </a:p>
          <a:p>
            <a:pPr>
              <a:lnSpc>
                <a:spcPct val="120000"/>
              </a:lnSpc>
            </a:pPr>
            <a:r>
              <a:rPr lang="zh-CN" altLang="en-US" dirty="0"/>
              <a:t>尺度空间的获取需要使用高斯模糊来实现，</a:t>
            </a:r>
            <a:endParaRPr lang="en-US" altLang="zh-CN" dirty="0"/>
          </a:p>
          <a:p>
            <a:pPr lvl="1">
              <a:lnSpc>
                <a:spcPct val="120000"/>
              </a:lnSpc>
            </a:pPr>
            <a:r>
              <a:rPr lang="en-US" altLang="zh-CN" dirty="0" err="1"/>
              <a:t>Lindeberg</a:t>
            </a:r>
            <a:r>
              <a:rPr lang="zh-CN" altLang="en-US" dirty="0"/>
              <a:t>等人已证明</a:t>
            </a:r>
            <a:r>
              <a:rPr lang="zh-CN" altLang="en-US" dirty="0">
                <a:solidFill>
                  <a:srgbClr val="FF0000"/>
                </a:solidFill>
              </a:rPr>
              <a:t>高斯卷积核</a:t>
            </a:r>
            <a:r>
              <a:rPr lang="zh-CN" altLang="en-US" dirty="0"/>
              <a:t>是实现尺度变换的唯一变换核，并且是唯一的线性核。</a:t>
            </a:r>
            <a:endParaRPr lang="en-US" altLang="zh-CN" dirty="0"/>
          </a:p>
          <a:p>
            <a:pPr lvl="1">
              <a:lnSpc>
                <a:spcPct val="120000"/>
              </a:lnSpc>
            </a:pPr>
            <a:r>
              <a:rPr lang="zh-CN" altLang="en-US" b="1" dirty="0"/>
              <a:t>高斯卷积只是表现尺度空间的一种形式</a:t>
            </a:r>
            <a:endParaRPr lang="en-US" altLang="zh-CN" dirty="0"/>
          </a:p>
          <a:p>
            <a:pPr>
              <a:lnSpc>
                <a:spcPct val="120000"/>
              </a:lnSpc>
            </a:pPr>
            <a:r>
              <a:rPr lang="zh-CN" altLang="en-US" dirty="0"/>
              <a:t>一个图像的尺度空间</a:t>
            </a:r>
            <a:r>
              <a:rPr lang="en-US" altLang="zh-CN" dirty="0"/>
              <a:t>L(</a:t>
            </a:r>
            <a:r>
              <a:rPr lang="en-US" altLang="zh-CN" dirty="0" err="1"/>
              <a:t>x,y,σ</a:t>
            </a:r>
            <a:r>
              <a:rPr lang="en-US" altLang="zh-CN" dirty="0"/>
              <a:t>) ,</a:t>
            </a:r>
            <a:r>
              <a:rPr lang="zh-CN" altLang="en-US" dirty="0"/>
              <a:t>定义为原始图像</a:t>
            </a:r>
            <a:r>
              <a:rPr lang="en-US" altLang="zh-CN" dirty="0"/>
              <a:t>I(</a:t>
            </a:r>
            <a:r>
              <a:rPr lang="en-US" altLang="zh-CN" dirty="0" err="1"/>
              <a:t>x,y</a:t>
            </a:r>
            <a:r>
              <a:rPr lang="en-US" altLang="zh-CN" dirty="0"/>
              <a:t>)</a:t>
            </a:r>
            <a:r>
              <a:rPr lang="zh-CN" altLang="en-US" dirty="0"/>
              <a:t>与一个可变尺度的</a:t>
            </a:r>
            <a:r>
              <a:rPr lang="en-US" altLang="zh-CN" dirty="0"/>
              <a:t>2</a:t>
            </a:r>
            <a:r>
              <a:rPr lang="zh-CN" altLang="en-US" dirty="0"/>
              <a:t>维高斯函数</a:t>
            </a:r>
            <a:r>
              <a:rPr lang="en-US" altLang="zh-CN" dirty="0"/>
              <a:t>G(</a:t>
            </a:r>
            <a:r>
              <a:rPr lang="en-US" altLang="zh-CN" dirty="0" err="1"/>
              <a:t>x,y,σ</a:t>
            </a:r>
            <a:r>
              <a:rPr lang="en-US" altLang="zh-CN" dirty="0"/>
              <a:t>)</a:t>
            </a:r>
            <a:r>
              <a:rPr lang="zh-CN" altLang="en-US" dirty="0"/>
              <a:t>卷积运算。</a:t>
            </a:r>
            <a:endParaRPr lang="en-US" altLang="zh-CN" dirty="0"/>
          </a:p>
          <a:p>
            <a:pPr>
              <a:lnSpc>
                <a:spcPct val="120000"/>
              </a:lnSpc>
            </a:pPr>
            <a:endParaRPr lang="en-US" altLang="zh-CN" dirty="0"/>
          </a:p>
          <a:p>
            <a:pPr>
              <a:lnSpc>
                <a:spcPct val="120000"/>
              </a:lnSpc>
            </a:pPr>
            <a:r>
              <a:rPr lang="zh-CN" altLang="en-US" dirty="0"/>
              <a:t> </a:t>
            </a:r>
            <a:endParaRPr lang="en-US" altLang="zh-CN" dirty="0"/>
          </a:p>
          <a:p>
            <a:pPr>
              <a:lnSpc>
                <a:spcPct val="120000"/>
              </a:lnSpc>
            </a:pPr>
            <a:r>
              <a:rPr lang="en-US" altLang="zh-CN" dirty="0"/>
              <a:t>SIFT</a:t>
            </a:r>
            <a:r>
              <a:rPr lang="zh-CN" altLang="en-US" dirty="0"/>
              <a:t>算法是在不同的尺度空间上查找关键点，</a:t>
            </a:r>
            <a:endParaRPr lang="en-US" altLang="zh-CN" dirty="0"/>
          </a:p>
          <a:p>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4537720"/>
            <a:ext cx="4122458"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86904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85192" y="229914"/>
            <a:ext cx="8229600" cy="4525963"/>
          </a:xfrm>
        </p:spPr>
        <p:txBody>
          <a:bodyPr/>
          <a:lstStyle/>
          <a:p>
            <a:r>
              <a:rPr lang="zh-CN" altLang="en-US" dirty="0"/>
              <a:t>二维空间高斯函数</a:t>
            </a:r>
            <a:endParaRPr lang="en-US" altLang="zh-CN" dirty="0"/>
          </a:p>
          <a:p>
            <a:pPr lvl="1"/>
            <a:r>
              <a:rPr lang="zh-CN" altLang="en-US" dirty="0"/>
              <a:t>二维正态分布</a:t>
            </a:r>
            <a:endParaRPr lang="en-US" altLang="zh-CN" dirty="0"/>
          </a:p>
          <a:p>
            <a:r>
              <a:rPr lang="el-GR" altLang="zh-CN" dirty="0"/>
              <a:t>σ</a:t>
            </a:r>
            <a:r>
              <a:rPr lang="en-US" altLang="zh-CN" dirty="0"/>
              <a:t>(</a:t>
            </a:r>
            <a:r>
              <a:rPr lang="zh-CN" altLang="en-US" dirty="0"/>
              <a:t>西格玛）是正态分布的标准差，</a:t>
            </a:r>
            <a:r>
              <a:rPr lang="el-GR" altLang="zh-CN" dirty="0"/>
              <a:t>σ</a:t>
            </a:r>
            <a:r>
              <a:rPr lang="zh-CN" altLang="en-US" dirty="0"/>
              <a:t>值越大，图像越模糊</a:t>
            </a:r>
            <a:r>
              <a:rPr lang="en-US" altLang="zh-CN" dirty="0"/>
              <a:t>(</a:t>
            </a:r>
            <a:r>
              <a:rPr lang="zh-CN" altLang="en-US" dirty="0"/>
              <a:t>平滑</a:t>
            </a:r>
            <a:r>
              <a:rPr lang="en-US" altLang="zh-CN" dirty="0"/>
              <a:t>)</a:t>
            </a:r>
            <a:r>
              <a:rPr lang="zh-CN" altLang="en-US" dirty="0"/>
              <a:t>。</a:t>
            </a:r>
            <a:endParaRPr lang="en-US" altLang="zh-CN" dirty="0"/>
          </a:p>
          <a:p>
            <a:endParaRPr lang="en-US" altLang="zh-CN"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476672"/>
            <a:ext cx="3816424" cy="799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2420887"/>
            <a:ext cx="4752528" cy="4147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26233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0"/>
            <a:ext cx="8229600" cy="4757758"/>
          </a:xfrm>
        </p:spPr>
        <p:txBody>
          <a:bodyPr>
            <a:normAutofit fontScale="92500" lnSpcReduction="20000"/>
          </a:bodyPr>
          <a:lstStyle/>
          <a:p>
            <a:r>
              <a:rPr lang="zh-CN" altLang="en-US" dirty="0"/>
              <a:t>高斯模糊算法</a:t>
            </a:r>
            <a:endParaRPr lang="en-US" altLang="zh-CN" dirty="0"/>
          </a:p>
          <a:p>
            <a:pPr lvl="1"/>
            <a:r>
              <a:rPr lang="en-US" altLang="zh-CN" dirty="0">
                <a:hlinkClick r:id="rId2"/>
              </a:rPr>
              <a:t>http://blog.csdn.net/jiutianhe/article/details/39896931</a:t>
            </a:r>
            <a:endParaRPr lang="en-US" altLang="zh-CN" dirty="0"/>
          </a:p>
          <a:p>
            <a:pPr lvl="1"/>
            <a:r>
              <a:rPr lang="zh-CN" altLang="en-US" dirty="0"/>
              <a:t>根据</a:t>
            </a:r>
            <a:r>
              <a:rPr lang="en-US" altLang="zh-CN" dirty="0"/>
              <a:t>σ</a:t>
            </a:r>
            <a:r>
              <a:rPr lang="zh-CN" altLang="en-US" dirty="0"/>
              <a:t>的值，计算出高斯模板矩阵的大小</a:t>
            </a:r>
            <a:endParaRPr lang="en-US" altLang="zh-CN" dirty="0"/>
          </a:p>
          <a:p>
            <a:pPr lvl="1"/>
            <a:r>
              <a:rPr lang="zh-CN" altLang="en-US" dirty="0"/>
              <a:t>使用高斯公式计算高斯模板矩阵的值</a:t>
            </a:r>
            <a:endParaRPr lang="en-US" altLang="zh-CN" dirty="0"/>
          </a:p>
          <a:p>
            <a:pPr lvl="1"/>
            <a:r>
              <a:rPr lang="zh-CN" altLang="en-US" dirty="0"/>
              <a:t>与原图像做卷积，即可获得原图像的平滑</a:t>
            </a:r>
            <a:r>
              <a:rPr lang="en-US" altLang="zh-CN" dirty="0"/>
              <a:t>(</a:t>
            </a:r>
            <a:r>
              <a:rPr lang="zh-CN" altLang="en-US" dirty="0"/>
              <a:t>高斯模糊</a:t>
            </a:r>
            <a:r>
              <a:rPr lang="en-US" altLang="zh-CN" dirty="0"/>
              <a:t>)</a:t>
            </a:r>
            <a:r>
              <a:rPr lang="zh-CN" altLang="en-US" dirty="0"/>
              <a:t>图像。</a:t>
            </a:r>
            <a:endParaRPr lang="en-US" altLang="zh-CN" dirty="0"/>
          </a:p>
          <a:p>
            <a:r>
              <a:rPr lang="zh-CN" altLang="en-US" dirty="0"/>
              <a:t>高斯模糊</a:t>
            </a:r>
            <a:endParaRPr lang="en-US" altLang="zh-CN" dirty="0"/>
          </a:p>
          <a:p>
            <a:pPr lvl="1"/>
            <a:r>
              <a:rPr lang="zh-CN" altLang="en-US" dirty="0"/>
              <a:t>平滑</a:t>
            </a:r>
            <a:endParaRPr lang="en-US" altLang="zh-CN" dirty="0"/>
          </a:p>
          <a:p>
            <a:pPr lvl="1"/>
            <a:r>
              <a:rPr lang="zh-CN" altLang="en-US" dirty="0"/>
              <a:t>被广泛用在图像降噪上。特别是在边缘检测之前，都会用来移除细节。</a:t>
            </a:r>
            <a:endParaRPr lang="en-US" altLang="zh-CN" dirty="0"/>
          </a:p>
          <a:p>
            <a:pPr lvl="1"/>
            <a:r>
              <a:rPr lang="zh-CN" altLang="en-US" dirty="0"/>
              <a:t>高斯滤波器是一个低通滤波器。</a:t>
            </a:r>
            <a:endParaRPr lang="en-US" altLang="zh-CN" dirty="0"/>
          </a:p>
        </p:txBody>
      </p:sp>
    </p:spTree>
    <p:extLst>
      <p:ext uri="{BB962C8B-B14F-4D97-AF65-F5344CB8AC3E}">
        <p14:creationId xmlns:p14="http://schemas.microsoft.com/office/powerpoint/2010/main" val="17787085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476672"/>
            <a:ext cx="8229600" cy="5649491"/>
          </a:xfrm>
        </p:spPr>
        <p:txBody>
          <a:bodyPr>
            <a:normAutofit/>
          </a:bodyPr>
          <a:lstStyle/>
          <a:p>
            <a:r>
              <a:rPr lang="zh-CN" altLang="en-US" b="1" dirty="0"/>
              <a:t>分离高斯模糊</a:t>
            </a:r>
            <a:endParaRPr lang="en-US" altLang="zh-CN" b="1" dirty="0"/>
          </a:p>
          <a:p>
            <a:pPr lvl="1"/>
            <a:r>
              <a:rPr lang="zh-CN" altLang="en-US" dirty="0"/>
              <a:t>模糊图像会因模板矩阵的关系而造成边缘图像缺失</a:t>
            </a:r>
            <a:endParaRPr lang="en-US" altLang="zh-CN" dirty="0"/>
          </a:p>
          <a:p>
            <a:pPr lvl="1"/>
            <a:r>
              <a:rPr lang="el-GR" altLang="zh-CN" dirty="0"/>
              <a:t>σ</a:t>
            </a:r>
            <a:r>
              <a:rPr lang="zh-CN" altLang="en-US" dirty="0"/>
              <a:t>越大，缺失像素越多</a:t>
            </a:r>
            <a:r>
              <a:rPr lang="en-US" altLang="zh-CN" dirty="0"/>
              <a:t>,</a:t>
            </a:r>
            <a:r>
              <a:rPr lang="zh-CN" altLang="en-US" dirty="0"/>
              <a:t>丢弃模板会造成黑边</a:t>
            </a:r>
            <a:endParaRPr lang="en-US" altLang="zh-CN" dirty="0"/>
          </a:p>
          <a:p>
            <a:pPr lvl="1"/>
            <a:r>
              <a:rPr lang="zh-CN" altLang="en-US" dirty="0"/>
              <a:t>根据高斯函数的可分离性，对二维高斯模糊函数进行改进</a:t>
            </a:r>
            <a:endParaRPr lang="en-US" altLang="zh-CN" b="1" dirty="0"/>
          </a:p>
          <a:p>
            <a:r>
              <a:rPr lang="en-US" altLang="zh-CN" dirty="0"/>
              <a:t>opencv2.2</a:t>
            </a:r>
            <a:r>
              <a:rPr lang="zh-CN" altLang="en-US" dirty="0"/>
              <a:t>实现二维高斯模糊和分离高斯模糊。</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876675"/>
            <a:ext cx="4933950"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54031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pPr marL="342900" lvl="1" indent="-342900">
              <a:buFont typeface="Arial" pitchFamily="34" charset="0"/>
              <a:buChar char="•"/>
            </a:pPr>
            <a:r>
              <a:rPr lang="zh-CN" altLang="en-US" dirty="0"/>
              <a:t>尺度空间</a:t>
            </a:r>
            <a:endParaRPr lang="en-US" altLang="zh-CN" dirty="0"/>
          </a:p>
          <a:p>
            <a:pPr lvl="1"/>
            <a:r>
              <a:rPr lang="zh-CN" altLang="en-US" dirty="0"/>
              <a:t>在图像信息处理模型中引入一个被视为尺度的参数，</a:t>
            </a:r>
            <a:endParaRPr lang="en-US" altLang="zh-CN" dirty="0"/>
          </a:p>
          <a:p>
            <a:pPr lvl="1"/>
            <a:r>
              <a:rPr lang="zh-CN" altLang="en-US" dirty="0"/>
              <a:t>通过连续变化尺度参数获得多尺度下的尺度空间表示序列，</a:t>
            </a:r>
            <a:endParaRPr lang="en-US" altLang="zh-CN" dirty="0"/>
          </a:p>
          <a:p>
            <a:pPr lvl="2"/>
            <a:r>
              <a:rPr lang="zh-CN" altLang="en-US" dirty="0"/>
              <a:t>对这些序列进行尺度空间主轮廓的提取，</a:t>
            </a:r>
            <a:endParaRPr lang="en-US" altLang="zh-CN" dirty="0"/>
          </a:p>
          <a:p>
            <a:pPr lvl="2"/>
            <a:r>
              <a:rPr lang="zh-CN" altLang="en-US" dirty="0"/>
              <a:t>并以该主轮廓作为一种特征向量，</a:t>
            </a:r>
            <a:endParaRPr lang="en-US" altLang="zh-CN" dirty="0"/>
          </a:p>
          <a:p>
            <a:pPr lvl="2"/>
            <a:r>
              <a:rPr lang="zh-CN" altLang="en-US" dirty="0"/>
              <a:t>实现边缘、角点检测和不同分辨率上的特征提取等。</a:t>
            </a:r>
            <a:endParaRPr lang="en-US" altLang="zh-CN" dirty="0"/>
          </a:p>
          <a:p>
            <a:r>
              <a:rPr lang="zh-CN" altLang="en-US" dirty="0"/>
              <a:t>尺度空间中各尺度图像的模糊程度逐渐变大，</a:t>
            </a:r>
            <a:endParaRPr lang="en-US" altLang="zh-CN" dirty="0"/>
          </a:p>
          <a:p>
            <a:r>
              <a:rPr lang="zh-CN" altLang="en-US" dirty="0"/>
              <a:t>能够模拟人在距离目标由近到远时目标在视网膜上的形成过程。</a:t>
            </a:r>
          </a:p>
          <a:p>
            <a:r>
              <a:rPr lang="zh-CN" altLang="en-US" dirty="0"/>
              <a:t>尺度空间满足视觉不变性</a:t>
            </a:r>
          </a:p>
          <a:p>
            <a:endParaRPr lang="zh-CN" altLang="en-US" dirty="0"/>
          </a:p>
        </p:txBody>
      </p:sp>
    </p:spTree>
    <p:extLst>
      <p:ext uri="{BB962C8B-B14F-4D97-AF65-F5344CB8AC3E}">
        <p14:creationId xmlns:p14="http://schemas.microsoft.com/office/powerpoint/2010/main" val="34063847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en-US" b="1" dirty="0"/>
              <a:t>构建尺度空间</a:t>
            </a:r>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pPr marL="0" indent="0">
              <a:buNone/>
            </a:pPr>
            <a:r>
              <a:rPr lang="en-US" altLang="zh-CN" dirty="0"/>
              <a:t>                           G(</a:t>
            </a:r>
            <a:r>
              <a:rPr lang="en-US" altLang="zh-CN" dirty="0" err="1"/>
              <a:t>x,y</a:t>
            </a:r>
            <a:r>
              <a:rPr lang="en-US" altLang="zh-CN" dirty="0"/>
              <a:t>,</a:t>
            </a:r>
            <a:r>
              <a:rPr lang="el-GR" altLang="zh-CN" dirty="0"/>
              <a:t>σ) </a:t>
            </a:r>
            <a:r>
              <a:rPr lang="zh-CN" altLang="en-US" dirty="0"/>
              <a:t>是尺度可变高斯函</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238" y="2132856"/>
            <a:ext cx="6609524" cy="3038095"/>
          </a:xfrm>
          <a:prstGeom prst="rect">
            <a:avLst/>
          </a:prstGeom>
        </p:spPr>
      </p:pic>
    </p:spTree>
    <p:extLst>
      <p:ext uri="{BB962C8B-B14F-4D97-AF65-F5344CB8AC3E}">
        <p14:creationId xmlns:p14="http://schemas.microsoft.com/office/powerpoint/2010/main" val="1062905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高斯金字塔</a:t>
            </a:r>
          </a:p>
        </p:txBody>
      </p:sp>
      <p:sp>
        <p:nvSpPr>
          <p:cNvPr id="3" name="内容占位符 2"/>
          <p:cNvSpPr>
            <a:spLocks noGrp="1"/>
          </p:cNvSpPr>
          <p:nvPr>
            <p:ph idx="1"/>
          </p:nvPr>
        </p:nvSpPr>
        <p:spPr/>
        <p:txBody>
          <a:bodyPr>
            <a:normAutofit fontScale="92500" lnSpcReduction="20000"/>
          </a:bodyPr>
          <a:lstStyle/>
          <a:p>
            <a:r>
              <a:rPr lang="zh-CN" altLang="en-US" dirty="0"/>
              <a:t>高斯金字塔并不是一个金字塔，而是有很多组（</a:t>
            </a:r>
            <a:r>
              <a:rPr lang="en-US" dirty="0"/>
              <a:t>Octave </a:t>
            </a:r>
            <a:r>
              <a:rPr lang="zh-CN" altLang="en-US" dirty="0"/>
              <a:t>子八度</a:t>
            </a:r>
            <a:r>
              <a:rPr lang="en-US" dirty="0"/>
              <a:t>）</a:t>
            </a:r>
            <a:r>
              <a:rPr lang="zh-CN" altLang="en-US" dirty="0"/>
              <a:t>金字塔构成，并且每组金字塔都包含若干层（</a:t>
            </a:r>
            <a:r>
              <a:rPr lang="en-US" dirty="0"/>
              <a:t>Interval）。</a:t>
            </a:r>
            <a:endParaRPr lang="en-US" altLang="zh-CN" b="1" dirty="0"/>
          </a:p>
          <a:p>
            <a:r>
              <a:rPr lang="zh-CN" altLang="en-US" dirty="0"/>
              <a:t>高斯金字塔构建过程：</a:t>
            </a:r>
          </a:p>
          <a:p>
            <a:pPr lvl="1"/>
            <a:r>
              <a:rPr lang="zh-CN" altLang="en-US" dirty="0"/>
              <a:t>将原图像扩大一倍之后作为高斯金字塔的第</a:t>
            </a:r>
            <a:r>
              <a:rPr lang="en-US" altLang="zh-CN" dirty="0"/>
              <a:t>1</a:t>
            </a:r>
            <a:r>
              <a:rPr lang="zh-CN" altLang="en-US" dirty="0"/>
              <a:t>组</a:t>
            </a:r>
            <a:endParaRPr lang="en-US" altLang="zh-CN" dirty="0"/>
          </a:p>
          <a:p>
            <a:pPr lvl="2"/>
            <a:r>
              <a:rPr lang="zh-CN" altLang="en-US" dirty="0"/>
              <a:t>将第</a:t>
            </a:r>
            <a:r>
              <a:rPr lang="en-US" altLang="zh-CN" dirty="0"/>
              <a:t>1</a:t>
            </a:r>
            <a:r>
              <a:rPr lang="zh-CN" altLang="en-US" dirty="0"/>
              <a:t>组第</a:t>
            </a:r>
            <a:r>
              <a:rPr lang="en-US" altLang="zh-CN" dirty="0"/>
              <a:t>1</a:t>
            </a:r>
            <a:r>
              <a:rPr lang="zh-CN" altLang="en-US" dirty="0"/>
              <a:t>层图像经高斯卷积（其实就是高斯平滑或称高斯滤波）之后作为第</a:t>
            </a:r>
            <a:r>
              <a:rPr lang="en-US" altLang="zh-CN" dirty="0"/>
              <a:t>1</a:t>
            </a:r>
            <a:r>
              <a:rPr lang="zh-CN" altLang="en-US" dirty="0"/>
              <a:t>组金字塔的第</a:t>
            </a:r>
            <a:r>
              <a:rPr lang="en-US" altLang="zh-CN" dirty="0"/>
              <a:t>2</a:t>
            </a:r>
            <a:r>
              <a:rPr lang="zh-CN" altLang="en-US" dirty="0"/>
              <a:t>层，</a:t>
            </a:r>
            <a:endParaRPr lang="en-US" altLang="zh-CN" dirty="0"/>
          </a:p>
          <a:p>
            <a:pPr lvl="3"/>
            <a:r>
              <a:rPr lang="zh-CN" altLang="en-US" dirty="0"/>
              <a:t>对于参数</a:t>
            </a:r>
            <a:r>
              <a:rPr lang="en-US" altLang="zh-CN" dirty="0"/>
              <a:t>σ</a:t>
            </a:r>
            <a:r>
              <a:rPr lang="zh-CN" altLang="en-US" dirty="0"/>
              <a:t>，在</a:t>
            </a:r>
            <a:r>
              <a:rPr lang="en-US" altLang="zh-CN" dirty="0"/>
              <a:t>Sift</a:t>
            </a:r>
            <a:r>
              <a:rPr lang="zh-CN" altLang="en-US" dirty="0"/>
              <a:t>算子中取的是固定值</a:t>
            </a:r>
            <a:r>
              <a:rPr lang="en-US" altLang="zh-CN" dirty="0"/>
              <a:t>1.6</a:t>
            </a:r>
            <a:r>
              <a:rPr lang="zh-CN" altLang="en-US" dirty="0"/>
              <a:t>。</a:t>
            </a:r>
          </a:p>
          <a:p>
            <a:pPr lvl="2"/>
            <a:r>
              <a:rPr lang="zh-CN" altLang="en-US" dirty="0"/>
              <a:t>将</a:t>
            </a:r>
            <a:r>
              <a:rPr lang="en-US" altLang="zh-CN" dirty="0"/>
              <a:t>σ</a:t>
            </a:r>
            <a:r>
              <a:rPr lang="zh-CN" altLang="en-US" dirty="0"/>
              <a:t>乘以一个比例系数</a:t>
            </a:r>
            <a:r>
              <a:rPr lang="en-US" altLang="zh-CN" dirty="0"/>
              <a:t>k,</a:t>
            </a:r>
            <a:r>
              <a:rPr lang="zh-CN" altLang="en-US" dirty="0"/>
              <a:t>等到一个新的平滑因子</a:t>
            </a:r>
            <a:r>
              <a:rPr lang="en-US" altLang="zh-CN" dirty="0"/>
              <a:t>σ=k*σ</a:t>
            </a:r>
            <a:r>
              <a:rPr lang="zh-CN" altLang="en-US" dirty="0"/>
              <a:t>，用它来平滑第</a:t>
            </a:r>
            <a:r>
              <a:rPr lang="en-US" altLang="zh-CN" dirty="0"/>
              <a:t>1</a:t>
            </a:r>
            <a:r>
              <a:rPr lang="zh-CN" altLang="en-US" dirty="0"/>
              <a:t>组第</a:t>
            </a:r>
            <a:r>
              <a:rPr lang="en-US" altLang="zh-CN" dirty="0"/>
              <a:t>2</a:t>
            </a:r>
            <a:r>
              <a:rPr lang="zh-CN" altLang="en-US" dirty="0"/>
              <a:t>层图像，结果图像作为第</a:t>
            </a:r>
            <a:r>
              <a:rPr lang="en-US" altLang="zh-CN" dirty="0"/>
              <a:t>3</a:t>
            </a:r>
            <a:r>
              <a:rPr lang="zh-CN" altLang="en-US" dirty="0"/>
              <a:t>层。</a:t>
            </a:r>
            <a:endParaRPr lang="en-US" altLang="zh-CN" dirty="0"/>
          </a:p>
          <a:p>
            <a:pPr lvl="2"/>
            <a:r>
              <a:rPr lang="zh-CN" altLang="en-US" dirty="0"/>
              <a:t>在同一组中，每一层图像的尺寸都是一样的，只是平滑系数不一样。它们对应的平滑系数分别为：</a:t>
            </a:r>
            <a:r>
              <a:rPr lang="en-US" altLang="zh-CN" dirty="0"/>
              <a:t>0</a:t>
            </a:r>
            <a:r>
              <a:rPr lang="zh-CN" altLang="en-US" dirty="0"/>
              <a:t>，</a:t>
            </a:r>
            <a:r>
              <a:rPr lang="en-US" altLang="zh-CN" dirty="0"/>
              <a:t>σ</a:t>
            </a:r>
            <a:r>
              <a:rPr lang="zh-CN" altLang="en-US" dirty="0"/>
              <a:t>，</a:t>
            </a:r>
            <a:r>
              <a:rPr lang="en-US" altLang="zh-CN" dirty="0" err="1"/>
              <a:t>kσ</a:t>
            </a:r>
            <a:r>
              <a:rPr lang="zh-CN" altLang="en-US" dirty="0"/>
              <a:t>，</a:t>
            </a:r>
            <a:r>
              <a:rPr lang="en-US" altLang="zh-CN" dirty="0"/>
              <a:t>k</a:t>
            </a:r>
            <a:r>
              <a:rPr lang="en-US" altLang="zh-CN" baseline="30000" dirty="0"/>
              <a:t>2</a:t>
            </a:r>
            <a:r>
              <a:rPr lang="en-US" altLang="zh-CN" dirty="0"/>
              <a:t>σ,k</a:t>
            </a:r>
            <a:r>
              <a:rPr lang="en-US" altLang="zh-CN" baseline="30000" dirty="0"/>
              <a:t>3</a:t>
            </a:r>
            <a:r>
              <a:rPr lang="en-US" altLang="zh-CN" dirty="0"/>
              <a:t>σ……k</a:t>
            </a:r>
            <a:r>
              <a:rPr lang="en-US" altLang="zh-CN" baseline="30000" dirty="0"/>
              <a:t>(L-2)</a:t>
            </a:r>
            <a:r>
              <a:rPr lang="en-US" altLang="zh-CN" dirty="0"/>
              <a:t>σ</a:t>
            </a:r>
            <a:r>
              <a:rPr lang="zh-CN" altLang="en-US" dirty="0"/>
              <a:t>。</a:t>
            </a:r>
            <a:endParaRPr lang="en-US" altLang="zh-CN" dirty="0"/>
          </a:p>
        </p:txBody>
      </p:sp>
    </p:spTree>
    <p:extLst>
      <p:ext uri="{BB962C8B-B14F-4D97-AF65-F5344CB8AC3E}">
        <p14:creationId xmlns:p14="http://schemas.microsoft.com/office/powerpoint/2010/main" val="11969181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3A0FDB-9545-4487-A4DF-BBEEFB4B24B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5B17C44-D457-4C4E-A72C-FA5EFC4CAD93}"/>
              </a:ext>
            </a:extLst>
          </p:cNvPr>
          <p:cNvSpPr>
            <a:spLocks noGrp="1"/>
          </p:cNvSpPr>
          <p:nvPr>
            <p:ph idx="1"/>
          </p:nvPr>
        </p:nvSpPr>
        <p:spPr/>
        <p:txBody>
          <a:bodyPr>
            <a:normAutofit/>
          </a:bodyPr>
          <a:lstStyle/>
          <a:p>
            <a:r>
              <a:rPr lang="zh-CN" altLang="en-US" dirty="0"/>
              <a:t>高斯金字塔构建过程：</a:t>
            </a:r>
          </a:p>
          <a:p>
            <a:pPr lvl="1"/>
            <a:r>
              <a:rPr lang="zh-CN" altLang="en-US" dirty="0"/>
              <a:t>高斯金字塔的第</a:t>
            </a:r>
            <a:r>
              <a:rPr lang="en-US" altLang="zh-CN" dirty="0"/>
              <a:t>1</a:t>
            </a:r>
            <a:r>
              <a:rPr lang="zh-CN" altLang="en-US" dirty="0"/>
              <a:t>组第</a:t>
            </a:r>
            <a:r>
              <a:rPr lang="en-US" altLang="zh-CN" dirty="0"/>
              <a:t>1</a:t>
            </a:r>
            <a:r>
              <a:rPr lang="zh-CN" altLang="en-US" dirty="0"/>
              <a:t>层，</a:t>
            </a:r>
            <a:endParaRPr lang="en-US" altLang="zh-CN" dirty="0"/>
          </a:p>
          <a:p>
            <a:pPr lvl="1"/>
            <a:r>
              <a:rPr lang="zh-CN" altLang="en-US" dirty="0"/>
              <a:t>然后对该八度下的最模糊的一幅图像进行下采样的过程，</a:t>
            </a:r>
            <a:endParaRPr lang="en-US" altLang="zh-CN" dirty="0"/>
          </a:p>
          <a:p>
            <a:pPr lvl="2"/>
            <a:r>
              <a:rPr lang="zh-CN" altLang="en-US" dirty="0"/>
              <a:t>长和宽分别缩短一倍，图像面积变为原来四分之一。</a:t>
            </a:r>
            <a:endParaRPr lang="en-US" altLang="zh-CN" dirty="0"/>
          </a:p>
          <a:p>
            <a:pPr lvl="2"/>
            <a:r>
              <a:rPr lang="zh-CN" altLang="en-US" dirty="0"/>
              <a:t>这幅图像就是下一个八度的初始图像，在初始图像图像的基础上完成属于这个八度的高斯模糊处理，以此类推完成整个算法所需要的所有八度构建</a:t>
            </a:r>
            <a:endParaRPr lang="en-US" altLang="zh-CN" dirty="0"/>
          </a:p>
          <a:p>
            <a:endParaRPr lang="zh-CN" altLang="en-US" dirty="0"/>
          </a:p>
        </p:txBody>
      </p:sp>
      <p:pic>
        <p:nvPicPr>
          <p:cNvPr id="4" name="Picture 2">
            <a:extLst>
              <a:ext uri="{FF2B5EF4-FFF2-40B4-BE49-F238E27FC236}">
                <a16:creationId xmlns:a16="http://schemas.microsoft.com/office/drawing/2014/main" id="{C26F4837-C661-4962-AB61-D2E46E6BA4A6}"/>
              </a:ext>
            </a:extLst>
          </p:cNvPr>
          <p:cNvPicPr>
            <a:picLocks noChangeAspect="1" noChangeArrowheads="1"/>
          </p:cNvPicPr>
          <p:nvPr/>
        </p:nvPicPr>
        <p:blipFill>
          <a:blip r:embed="rId2"/>
          <a:srcRect/>
          <a:stretch>
            <a:fillRect/>
          </a:stretch>
        </p:blipFill>
        <p:spPr bwMode="auto">
          <a:xfrm>
            <a:off x="6012160" y="193502"/>
            <a:ext cx="2453820" cy="2448272"/>
          </a:xfrm>
          <a:prstGeom prst="rect">
            <a:avLst/>
          </a:prstGeom>
          <a:noFill/>
          <a:ln w="9525">
            <a:noFill/>
            <a:miter lim="800000"/>
            <a:headEnd/>
            <a:tailEnd/>
          </a:ln>
          <a:effectLst/>
        </p:spPr>
      </p:pic>
    </p:spTree>
    <p:extLst>
      <p:ext uri="{BB962C8B-B14F-4D97-AF65-F5344CB8AC3E}">
        <p14:creationId xmlns:p14="http://schemas.microsoft.com/office/powerpoint/2010/main" val="424239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6A659-96FE-4F29-BA3A-DADA590BE734}"/>
              </a:ext>
            </a:extLst>
          </p:cNvPr>
          <p:cNvSpPr>
            <a:spLocks noGrp="1"/>
          </p:cNvSpPr>
          <p:nvPr>
            <p:ph type="title"/>
          </p:nvPr>
        </p:nvSpPr>
        <p:spPr/>
        <p:txBody>
          <a:bodyPr/>
          <a:lstStyle/>
          <a:p>
            <a:r>
              <a:rPr lang="zh-CN" altLang="en-US" dirty="0">
                <a:solidFill>
                  <a:srgbClr val="121212"/>
                </a:solidFill>
                <a:latin typeface="-apple-system"/>
              </a:rPr>
              <a:t>以图索文</a:t>
            </a:r>
            <a:endParaRPr lang="zh-CN" altLang="en-US" dirty="0"/>
          </a:p>
        </p:txBody>
      </p:sp>
      <p:sp>
        <p:nvSpPr>
          <p:cNvPr id="3" name="内容占位符 2">
            <a:extLst>
              <a:ext uri="{FF2B5EF4-FFF2-40B4-BE49-F238E27FC236}">
                <a16:creationId xmlns:a16="http://schemas.microsoft.com/office/drawing/2014/main" id="{C3759B96-533E-47EA-B5C6-C8482A6AFCD7}"/>
              </a:ext>
            </a:extLst>
          </p:cNvPr>
          <p:cNvSpPr>
            <a:spLocks noGrp="1"/>
          </p:cNvSpPr>
          <p:nvPr>
            <p:ph idx="1"/>
          </p:nvPr>
        </p:nvSpPr>
        <p:spPr/>
        <p:txBody>
          <a:bodyPr>
            <a:normAutofit lnSpcReduction="10000"/>
          </a:bodyPr>
          <a:lstStyle/>
          <a:p>
            <a:r>
              <a:rPr lang="zh-CN" altLang="en-US" dirty="0"/>
              <a:t>跨媒体检索</a:t>
            </a:r>
            <a:r>
              <a:rPr lang="en-US" altLang="zh-CN" b="1" dirty="0"/>
              <a:t>Cross-Media Retrieval	</a:t>
            </a:r>
            <a:endParaRPr lang="en-US" altLang="zh-CN" dirty="0"/>
          </a:p>
          <a:p>
            <a:pPr lvl="1"/>
            <a:r>
              <a:rPr lang="zh-CN" altLang="en-US" dirty="0"/>
              <a:t>输入图片</a:t>
            </a:r>
            <a:endParaRPr lang="en-US" altLang="zh-CN" dirty="0"/>
          </a:p>
          <a:p>
            <a:pPr lvl="1"/>
            <a:r>
              <a:rPr lang="zh-CN" altLang="en-US" dirty="0"/>
              <a:t>相似图片</a:t>
            </a:r>
            <a:endParaRPr lang="en-US" altLang="zh-CN" dirty="0"/>
          </a:p>
          <a:p>
            <a:r>
              <a:rPr lang="zh-CN" altLang="en-US" dirty="0"/>
              <a:t>相似图片的标注</a:t>
            </a:r>
            <a:endParaRPr lang="en-US" altLang="zh-CN" dirty="0"/>
          </a:p>
          <a:p>
            <a:pPr lvl="1"/>
            <a:r>
              <a:rPr lang="en-US" altLang="zh-CN" dirty="0"/>
              <a:t>WEB</a:t>
            </a:r>
            <a:r>
              <a:rPr lang="zh-CN" altLang="en-US" dirty="0"/>
              <a:t>文字</a:t>
            </a:r>
            <a:endParaRPr lang="en-US" altLang="zh-CN" dirty="0"/>
          </a:p>
          <a:p>
            <a:pPr lvl="1"/>
            <a:r>
              <a:rPr lang="zh-CN" altLang="en-US" dirty="0"/>
              <a:t>图像自动标注</a:t>
            </a:r>
            <a:endParaRPr lang="en-US" altLang="zh-CN" dirty="0"/>
          </a:p>
          <a:p>
            <a:pPr lvl="2"/>
            <a:r>
              <a:rPr lang="zh-CN" altLang="en-US" dirty="0">
                <a:hlinkClick r:id="rId2"/>
              </a:rPr>
              <a:t>计算机系统</a:t>
            </a:r>
            <a:r>
              <a:rPr lang="zh-CN" altLang="en-US" dirty="0"/>
              <a:t>自动通过图片说明或关键词的形式分配元数据给一张数字图像的过程。</a:t>
            </a:r>
            <a:endParaRPr lang="en-US" altLang="zh-CN" dirty="0"/>
          </a:p>
          <a:p>
            <a:pPr lvl="2"/>
            <a:r>
              <a:rPr lang="zh-CN" altLang="en-US" dirty="0"/>
              <a:t>这个计算机视觉技术的应用被用在图像检索系统来对数据库组织和定位感兴趣的图像。</a:t>
            </a:r>
          </a:p>
        </p:txBody>
      </p:sp>
    </p:spTree>
    <p:extLst>
      <p:ext uri="{BB962C8B-B14F-4D97-AF65-F5344CB8AC3E}">
        <p14:creationId xmlns:p14="http://schemas.microsoft.com/office/powerpoint/2010/main" val="5089128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idx="1"/>
          </p:nvPr>
        </p:nvSpPr>
        <p:spPr>
          <a:xfrm>
            <a:off x="457200" y="332656"/>
            <a:ext cx="8229600" cy="4525963"/>
          </a:xfrm>
        </p:spPr>
        <p:txBody>
          <a:bodyPr/>
          <a:lstStyle/>
          <a:p>
            <a:r>
              <a:rPr lang="zh-CN" altLang="en-US" sz="2400" dirty="0"/>
              <a:t>高斯金字塔在多分辨率金字塔简单</a:t>
            </a:r>
            <a:r>
              <a:rPr lang="zh-CN" altLang="en-US" sz="2400" b="1" dirty="0"/>
              <a:t>降采样基础上加了高斯滤波</a:t>
            </a:r>
            <a:r>
              <a:rPr lang="zh-CN" altLang="en-US" sz="2400" dirty="0"/>
              <a:t>，也就是对金字塔每层图像用不同参数的</a:t>
            </a:r>
            <a:r>
              <a:rPr lang="en-US" altLang="zh-CN" sz="2400" dirty="0"/>
              <a:t>σ</a:t>
            </a:r>
            <a:r>
              <a:rPr lang="zh-CN" altLang="en-US" sz="2400" dirty="0"/>
              <a:t>做高斯模糊，使得每层金字塔有多张高斯模糊图像。</a:t>
            </a:r>
            <a:endParaRPr lang="en-US" altLang="zh-CN" sz="2400" dirty="0"/>
          </a:p>
          <a:p>
            <a:r>
              <a:rPr lang="zh-CN" altLang="en-US" sz="2400" dirty="0"/>
              <a:t>将金字塔每层多张图像合称为一组</a:t>
            </a:r>
            <a:r>
              <a:rPr lang="en-US" altLang="zh-CN" sz="2400" dirty="0"/>
              <a:t>(Octave)</a:t>
            </a:r>
            <a:r>
              <a:rPr lang="zh-CN" altLang="en-US" sz="2400" dirty="0"/>
              <a:t>，</a:t>
            </a:r>
            <a:endParaRPr lang="en-US" altLang="zh-CN" sz="2400" dirty="0"/>
          </a:p>
          <a:p>
            <a:r>
              <a:rPr lang="zh-CN" altLang="en-US" sz="2400" dirty="0"/>
              <a:t>金字塔每层只有一组图像，组数和金字塔层数相等</a:t>
            </a:r>
            <a:endParaRPr lang="en-US" altLang="zh-CN" sz="24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420888"/>
            <a:ext cx="4762500"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2496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en-US" altLang="zh-CN" dirty="0">
                <a:highlight>
                  <a:srgbClr val="FFFF00"/>
                </a:highlight>
              </a:rPr>
              <a:t>SIFT</a:t>
            </a:r>
            <a:r>
              <a:rPr lang="zh-CN" altLang="en-US" dirty="0">
                <a:highlight>
                  <a:srgbClr val="FFFF00"/>
                </a:highlight>
              </a:rPr>
              <a:t>算法大致分为四个步骤：</a:t>
            </a:r>
            <a:endParaRPr lang="en-US" altLang="zh-CN" dirty="0">
              <a:highlight>
                <a:srgbClr val="FFFF00"/>
              </a:highlight>
            </a:endParaRPr>
          </a:p>
          <a:p>
            <a:pPr lvl="1"/>
            <a:r>
              <a:rPr lang="zh-CN" altLang="en-US" dirty="0"/>
              <a:t>步骤一：建立尺度空间</a:t>
            </a:r>
            <a:endParaRPr lang="en-US" altLang="zh-CN" dirty="0"/>
          </a:p>
          <a:p>
            <a:pPr lvl="2"/>
            <a:r>
              <a:rPr lang="zh-CN" altLang="en-US" dirty="0"/>
              <a:t>即建立高斯差分</a:t>
            </a:r>
            <a:r>
              <a:rPr lang="en-US" altLang="zh-CN" dirty="0"/>
              <a:t>(</a:t>
            </a:r>
            <a:r>
              <a:rPr lang="en-US" altLang="zh-CN" dirty="0" err="1"/>
              <a:t>DoG</a:t>
            </a:r>
            <a:r>
              <a:rPr lang="en-US" altLang="zh-CN" dirty="0"/>
              <a:t>)</a:t>
            </a:r>
            <a:r>
              <a:rPr lang="zh-CN" altLang="en-US" dirty="0"/>
              <a:t>金字塔 </a:t>
            </a:r>
            <a:r>
              <a:rPr lang="en-US" altLang="zh-CN" dirty="0"/>
              <a:t>//</a:t>
            </a:r>
            <a:r>
              <a:rPr lang="zh-CN" altLang="en-US" dirty="0"/>
              <a:t>尺度不变性</a:t>
            </a:r>
            <a:endParaRPr lang="en-US" altLang="zh-CN" dirty="0"/>
          </a:p>
          <a:p>
            <a:pPr lvl="1"/>
            <a:r>
              <a:rPr lang="zh-CN" altLang="en-US" dirty="0"/>
              <a:t>步骤二：在尺度空间中检测极值点，并进行精确定位和筛选</a:t>
            </a:r>
            <a:endParaRPr lang="en-US" altLang="zh-CN" dirty="0"/>
          </a:p>
          <a:p>
            <a:pPr lvl="1"/>
            <a:r>
              <a:rPr lang="zh-CN" altLang="en-US" dirty="0"/>
              <a:t>步骤三：特征点方向赋值，</a:t>
            </a:r>
            <a:endParaRPr lang="en-US" altLang="zh-CN" dirty="0"/>
          </a:p>
          <a:p>
            <a:pPr lvl="2"/>
            <a:r>
              <a:rPr lang="zh-CN" altLang="en-US" dirty="0"/>
              <a:t>完成此步骤后，每个特征点有三个信息：位置、尺度、方向</a:t>
            </a:r>
            <a:endParaRPr lang="en-US" altLang="zh-CN" dirty="0"/>
          </a:p>
          <a:p>
            <a:pPr lvl="1"/>
            <a:r>
              <a:rPr lang="zh-CN" altLang="en-US" dirty="0"/>
              <a:t>步骤四：计算特征描述子</a:t>
            </a:r>
            <a:br>
              <a:rPr lang="zh-CN" altLang="en-US" dirty="0"/>
            </a:br>
            <a:endParaRPr lang="zh-CN" altLang="en-US" dirty="0"/>
          </a:p>
          <a:p>
            <a:endParaRPr lang="zh-CN" altLang="en-US" dirty="0"/>
          </a:p>
        </p:txBody>
      </p:sp>
    </p:spTree>
    <p:extLst>
      <p:ext uri="{BB962C8B-B14F-4D97-AF65-F5344CB8AC3E}">
        <p14:creationId xmlns:p14="http://schemas.microsoft.com/office/powerpoint/2010/main" val="22101740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48680"/>
            <a:ext cx="8229600" cy="5577483"/>
          </a:xfrm>
        </p:spPr>
        <p:txBody>
          <a:bodyPr/>
          <a:lstStyle/>
          <a:p>
            <a:r>
              <a:rPr lang="zh-CN" altLang="en-US" dirty="0"/>
              <a:t>高斯差分函数（</a:t>
            </a:r>
            <a:r>
              <a:rPr lang="en-US" altLang="zh-CN" dirty="0"/>
              <a:t>Difference of Gaussian </a:t>
            </a:r>
            <a:r>
              <a:rPr lang="zh-CN" altLang="en-US" dirty="0"/>
              <a:t>，简称</a:t>
            </a:r>
            <a:r>
              <a:rPr lang="en-US" altLang="zh-CN" dirty="0"/>
              <a:t>DOG</a:t>
            </a:r>
            <a:r>
              <a:rPr lang="zh-CN" altLang="en-US" dirty="0"/>
              <a:t>算子</a:t>
            </a:r>
            <a:endParaRPr lang="en-US" altLang="zh-CN" dirty="0"/>
          </a:p>
          <a:p>
            <a:r>
              <a:rPr lang="zh-CN" altLang="en-US" dirty="0"/>
              <a:t>使用高斯金字塔每组中相邻上下两层图像相减，得到高斯差分图像</a:t>
            </a:r>
            <a:endParaRPr lang="en-US" altLang="zh-CN" dirty="0"/>
          </a:p>
          <a:p>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924944"/>
            <a:ext cx="504056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57323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1000108"/>
            <a:ext cx="8229600" cy="2054221"/>
          </a:xfrm>
        </p:spPr>
        <p:txBody>
          <a:bodyPr>
            <a:normAutofit/>
          </a:bodyPr>
          <a:lstStyle/>
          <a:p>
            <a:r>
              <a:rPr lang="zh-CN" altLang="en-US" dirty="0"/>
              <a:t>差分金字塔的实际显示效果，差分图像上模糊可以看到一个轮廓。但其实这里边包含了大量特征点信息</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584" y="2780928"/>
            <a:ext cx="4594832" cy="3714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0BBFEB-8B64-4A5D-8598-4647855FC4F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FC85235-841D-41BE-A40F-D8D067F8D937}"/>
              </a:ext>
            </a:extLst>
          </p:cNvPr>
          <p:cNvSpPr>
            <a:spLocks noGrp="1"/>
          </p:cNvSpPr>
          <p:nvPr>
            <p:ph idx="1"/>
          </p:nvPr>
        </p:nvSpPr>
        <p:spPr/>
        <p:txBody>
          <a:bodyPr/>
          <a:lstStyle/>
          <a:p>
            <a:r>
              <a:rPr lang="zh-CN" altLang="en-US" dirty="0"/>
              <a:t>差分高斯函数是尺度规范化的高斯拉普拉斯函数的近似，</a:t>
            </a:r>
            <a:endParaRPr lang="en-US" altLang="zh-CN" dirty="0"/>
          </a:p>
          <a:p>
            <a:r>
              <a:rPr lang="zh-CN" altLang="en-US" dirty="0"/>
              <a:t>高斯拉普拉斯函数的极大值和极小值点是一种非常稳定的特征点（与梯度特征、</a:t>
            </a:r>
            <a:r>
              <a:rPr lang="en-US" altLang="zh-CN" dirty="0"/>
              <a:t>Hessian</a:t>
            </a:r>
            <a:r>
              <a:rPr lang="zh-CN" altLang="en-US" dirty="0"/>
              <a:t>特征和</a:t>
            </a:r>
            <a:r>
              <a:rPr lang="en-US" altLang="zh-CN" dirty="0"/>
              <a:t>Harris</a:t>
            </a:r>
            <a:r>
              <a:rPr lang="zh-CN" altLang="en-US" dirty="0"/>
              <a:t>角点相比）</a:t>
            </a:r>
            <a:endParaRPr lang="en-US" altLang="zh-CN" dirty="0"/>
          </a:p>
          <a:p>
            <a:endParaRPr lang="zh-CN" altLang="en-US" dirty="0"/>
          </a:p>
        </p:txBody>
      </p:sp>
    </p:spTree>
    <p:extLst>
      <p:ext uri="{BB962C8B-B14F-4D97-AF65-F5344CB8AC3E}">
        <p14:creationId xmlns:p14="http://schemas.microsoft.com/office/powerpoint/2010/main" val="17243766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714488"/>
            <a:ext cx="8229600" cy="4411675"/>
          </a:xfrm>
        </p:spPr>
        <p:txBody>
          <a:bodyPr>
            <a:normAutofit lnSpcReduction="10000"/>
          </a:bodyPr>
          <a:lstStyle/>
          <a:p>
            <a:r>
              <a:rPr lang="zh-CN" altLang="en-US" dirty="0">
                <a:highlight>
                  <a:srgbClr val="FFFF00"/>
                </a:highlight>
              </a:rPr>
              <a:t>特征点的确定包括两个过程</a:t>
            </a:r>
            <a:r>
              <a:rPr lang="zh-CN" altLang="en-US" dirty="0"/>
              <a:t>：</a:t>
            </a:r>
            <a:endParaRPr lang="en-US" altLang="zh-CN" dirty="0"/>
          </a:p>
          <a:p>
            <a:pPr lvl="1"/>
            <a:r>
              <a:rPr lang="zh-CN" altLang="en-US" u="sng" dirty="0"/>
              <a:t>确定潜在特征点</a:t>
            </a:r>
            <a:r>
              <a:rPr lang="zh-CN" altLang="en-US" dirty="0"/>
              <a:t>，</a:t>
            </a:r>
            <a:endParaRPr lang="en-US" altLang="zh-CN" dirty="0"/>
          </a:p>
          <a:p>
            <a:pPr lvl="2"/>
            <a:r>
              <a:rPr lang="zh-CN" altLang="en-US" dirty="0"/>
              <a:t>每一个采样点要和它所有的相邻点比较，看其是否比它的图像域和尺度域的相邻点大或者小。</a:t>
            </a:r>
            <a:endParaRPr lang="en-US" altLang="zh-CN" dirty="0"/>
          </a:p>
          <a:p>
            <a:pPr lvl="2"/>
            <a:r>
              <a:rPr lang="zh-CN" altLang="en-US" dirty="0"/>
              <a:t>中间的检测点和它同尺度的</a:t>
            </a:r>
            <a:r>
              <a:rPr lang="en-US" altLang="zh-CN" dirty="0"/>
              <a:t>8</a:t>
            </a:r>
            <a:r>
              <a:rPr lang="zh-CN" altLang="en-US" dirty="0"/>
              <a:t>个相邻点和上下相邻尺度对应的</a:t>
            </a:r>
            <a:r>
              <a:rPr lang="en-US" altLang="zh-CN" dirty="0"/>
              <a:t>9×2</a:t>
            </a:r>
            <a:r>
              <a:rPr lang="zh-CN" altLang="en-US" dirty="0"/>
              <a:t>个点共</a:t>
            </a:r>
            <a:r>
              <a:rPr lang="en-US" altLang="zh-CN" dirty="0"/>
              <a:t>26</a:t>
            </a:r>
            <a:r>
              <a:rPr lang="zh-CN" altLang="en-US" dirty="0"/>
              <a:t>个点比较，以确保在尺度空间和二维图像空间都检测到极值点。 </a:t>
            </a:r>
            <a:endParaRPr lang="en-US" altLang="zh-CN" dirty="0"/>
          </a:p>
          <a:p>
            <a:pPr lvl="2"/>
            <a:r>
              <a:rPr lang="zh-CN" altLang="en-US" dirty="0"/>
              <a:t>一个点如果在</a:t>
            </a:r>
            <a:r>
              <a:rPr lang="en-US" altLang="zh-CN" dirty="0"/>
              <a:t>DOG</a:t>
            </a:r>
            <a:r>
              <a:rPr lang="zh-CN" altLang="en-US" dirty="0"/>
              <a:t>尺度空间本层以及上下两层的</a:t>
            </a:r>
            <a:r>
              <a:rPr lang="en-US" altLang="zh-CN" dirty="0"/>
              <a:t>26</a:t>
            </a:r>
            <a:r>
              <a:rPr lang="zh-CN" altLang="en-US" dirty="0"/>
              <a:t>个领域中是最大或最小值时，就认为该点是图像在该尺度下的一个特征点</a:t>
            </a:r>
            <a:endParaRPr lang="en-US" altLang="zh-CN" dirty="0"/>
          </a:p>
          <a:p>
            <a:pPr lvl="1"/>
            <a:r>
              <a:rPr lang="zh-CN" altLang="en-US" dirty="0"/>
              <a:t>精确确定特征点的</a:t>
            </a:r>
            <a:r>
              <a:rPr lang="zh-CN" altLang="en-US" u="sng" dirty="0"/>
              <a:t>位置</a:t>
            </a:r>
            <a:r>
              <a:rPr lang="zh-CN" altLang="en-US" dirty="0"/>
              <a:t>和</a:t>
            </a:r>
            <a:r>
              <a:rPr lang="zh-CN" altLang="en-US" u="sng" dirty="0"/>
              <a:t>去除不稳定特征点</a:t>
            </a:r>
            <a:endParaRPr lang="en-US" altLang="zh-CN" dirty="0"/>
          </a:p>
          <a:p>
            <a:pPr lvl="1"/>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0"/>
            <a:ext cx="218122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87170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b="1" dirty="0"/>
              <a:t>极值点精确定位</a:t>
            </a:r>
            <a:endParaRPr lang="zh-CN" altLang="en-US" dirty="0"/>
          </a:p>
          <a:p>
            <a:pPr lvl="1"/>
            <a:r>
              <a:rPr lang="zh-CN" altLang="en-US" dirty="0"/>
              <a:t>需用用到一条曲线来进行拟合。</a:t>
            </a:r>
          </a:p>
          <a:p>
            <a:endParaRPr lang="zh-CN" altLang="en-US" dirty="0"/>
          </a:p>
        </p:txBody>
      </p:sp>
      <p:pic>
        <p:nvPicPr>
          <p:cNvPr id="126979" name="Picture 3"/>
          <p:cNvPicPr>
            <a:picLocks noChangeAspect="1" noChangeArrowheads="1"/>
          </p:cNvPicPr>
          <p:nvPr/>
        </p:nvPicPr>
        <p:blipFill>
          <a:blip r:embed="rId2"/>
          <a:srcRect/>
          <a:stretch>
            <a:fillRect/>
          </a:stretch>
        </p:blipFill>
        <p:spPr bwMode="auto">
          <a:xfrm>
            <a:off x="1071538" y="2714620"/>
            <a:ext cx="6715172" cy="3522845"/>
          </a:xfrm>
          <a:prstGeom prst="rect">
            <a:avLst/>
          </a:prstGeom>
          <a:noFill/>
          <a:ln w="9525">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确定特征点方向</a:t>
            </a:r>
            <a:endParaRPr lang="zh-CN" altLang="en-US" dirty="0"/>
          </a:p>
        </p:txBody>
      </p:sp>
      <p:sp>
        <p:nvSpPr>
          <p:cNvPr id="4" name="内容占位符 3"/>
          <p:cNvSpPr>
            <a:spLocks noGrp="1"/>
          </p:cNvSpPr>
          <p:nvPr>
            <p:ph idx="1"/>
          </p:nvPr>
        </p:nvSpPr>
        <p:spPr>
          <a:xfrm>
            <a:off x="457200" y="1600200"/>
            <a:ext cx="8229600" cy="4972072"/>
          </a:xfrm>
        </p:spPr>
        <p:txBody>
          <a:bodyPr>
            <a:normAutofit fontScale="55000" lnSpcReduction="20000"/>
          </a:bodyPr>
          <a:lstStyle/>
          <a:p>
            <a:r>
              <a:rPr lang="zh-CN" altLang="en-US" dirty="0"/>
              <a:t>以特征点为中心，考察与该特征距离为**像素的梯度方向和梯度的幅值</a:t>
            </a:r>
            <a:endParaRPr lang="en-US" altLang="zh-CN" dirty="0"/>
          </a:p>
          <a:p>
            <a:r>
              <a:rPr lang="zh-CN" altLang="en-US" dirty="0"/>
              <a:t>构造该点邻域梯度方向直方图</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根据梯度直方图，直方图峰值所对应的的角度就是当前特征点</a:t>
            </a:r>
            <a:r>
              <a:rPr lang="en-US" altLang="zh-CN" dirty="0"/>
              <a:t>A</a:t>
            </a:r>
            <a:r>
              <a:rPr lang="zh-CN" altLang="en-US" dirty="0"/>
              <a:t>的</a:t>
            </a:r>
            <a:r>
              <a:rPr lang="zh-CN" altLang="en-US" dirty="0">
                <a:solidFill>
                  <a:srgbClr val="FF0000"/>
                </a:solidFill>
              </a:rPr>
              <a:t>方向</a:t>
            </a:r>
            <a:r>
              <a:rPr lang="zh-CN" altLang="en-US" dirty="0"/>
              <a:t>，</a:t>
            </a:r>
            <a:endParaRPr lang="en-US" altLang="zh-CN" dirty="0"/>
          </a:p>
          <a:p>
            <a:r>
              <a:rPr lang="zh-CN" altLang="en-US" dirty="0"/>
              <a:t>同时如果某角度的梯度幅值和</a:t>
            </a:r>
            <a:r>
              <a:rPr lang="en-US" altLang="zh-CN" dirty="0"/>
              <a:t>&gt;=</a:t>
            </a:r>
            <a:r>
              <a:rPr lang="zh-CN" altLang="en-US" dirty="0"/>
              <a:t>峰值的</a:t>
            </a:r>
            <a:r>
              <a:rPr lang="en-US" altLang="zh-CN" dirty="0"/>
              <a:t>80%</a:t>
            </a:r>
            <a:r>
              <a:rPr lang="zh-CN" altLang="en-US" dirty="0"/>
              <a:t>，那么就产生一个</a:t>
            </a:r>
            <a:r>
              <a:rPr lang="zh-CN" altLang="en-US" dirty="0">
                <a:solidFill>
                  <a:srgbClr val="FF0000"/>
                </a:solidFill>
              </a:rPr>
              <a:t>新的特征点</a:t>
            </a:r>
            <a:r>
              <a:rPr lang="en-US" altLang="zh-CN" dirty="0"/>
              <a:t>B</a:t>
            </a:r>
            <a:r>
              <a:rPr lang="zh-CN" altLang="en-US" dirty="0"/>
              <a:t>，这个点的坐标、尺度等参数同</a:t>
            </a:r>
            <a:r>
              <a:rPr lang="en-US" altLang="zh-CN" dirty="0"/>
              <a:t>A</a:t>
            </a:r>
            <a:r>
              <a:rPr lang="zh-CN" altLang="en-US" dirty="0"/>
              <a:t>，但是角度不同</a:t>
            </a:r>
          </a:p>
        </p:txBody>
      </p:sp>
      <p:pic>
        <p:nvPicPr>
          <p:cNvPr id="128002" name="Picture 2"/>
          <p:cNvPicPr>
            <a:picLocks noChangeAspect="1" noChangeArrowheads="1"/>
          </p:cNvPicPr>
          <p:nvPr/>
        </p:nvPicPr>
        <p:blipFill>
          <a:blip r:embed="rId3"/>
          <a:srcRect/>
          <a:stretch>
            <a:fillRect/>
          </a:stretch>
        </p:blipFill>
        <p:spPr bwMode="auto">
          <a:xfrm>
            <a:off x="1643042" y="2500306"/>
            <a:ext cx="5929354" cy="2855600"/>
          </a:xfrm>
          <a:prstGeom prst="rect">
            <a:avLst/>
          </a:prstGeom>
          <a:noFill/>
          <a:ln w="9525">
            <a:noFill/>
            <a:miter lim="800000"/>
            <a:headEnd/>
            <a:tailEnd/>
          </a:ln>
          <a:effectLst/>
        </p:spPr>
      </p:pic>
      <p:pic>
        <p:nvPicPr>
          <p:cNvPr id="5" name="图片 4">
            <a:extLst>
              <a:ext uri="{FF2B5EF4-FFF2-40B4-BE49-F238E27FC236}">
                <a16:creationId xmlns:a16="http://schemas.microsoft.com/office/drawing/2014/main" id="{9719A6D0-2EF6-44A8-BFB7-F730CCC8060C}"/>
              </a:ext>
            </a:extLst>
          </p:cNvPr>
          <p:cNvPicPr>
            <a:picLocks noChangeAspect="1"/>
          </p:cNvPicPr>
          <p:nvPr/>
        </p:nvPicPr>
        <p:blipFill>
          <a:blip r:embed="rId4"/>
          <a:stretch>
            <a:fillRect/>
          </a:stretch>
        </p:blipFill>
        <p:spPr>
          <a:xfrm>
            <a:off x="6518188" y="1916833"/>
            <a:ext cx="2449620" cy="2232248"/>
          </a:xfrm>
          <a:prstGeom prst="rect">
            <a:avLst/>
          </a:prstGeom>
        </p:spPr>
      </p:pic>
    </p:spTree>
    <p:extLst>
      <p:ext uri="{BB962C8B-B14F-4D97-AF65-F5344CB8AC3E}">
        <p14:creationId xmlns:p14="http://schemas.microsoft.com/office/powerpoint/2010/main" val="28019902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b="1" dirty="0"/>
              <a:t>关键点特征描述</a:t>
            </a:r>
            <a:endParaRPr lang="en-US" altLang="zh-CN" b="1" dirty="0"/>
          </a:p>
          <a:p>
            <a:pPr lvl="1"/>
            <a:r>
              <a:rPr lang="zh-CN" altLang="en-US" dirty="0"/>
              <a:t>使用在关键点尺度空间内</a:t>
            </a:r>
            <a:r>
              <a:rPr lang="en-US" altLang="zh-CN" dirty="0"/>
              <a:t>4*4</a:t>
            </a:r>
            <a:r>
              <a:rPr lang="zh-CN" altLang="en-US" dirty="0"/>
              <a:t>的窗口中计算的</a:t>
            </a:r>
            <a:r>
              <a:rPr lang="en-US" altLang="zh-CN" dirty="0"/>
              <a:t>8</a:t>
            </a:r>
            <a:r>
              <a:rPr lang="zh-CN" altLang="en-US" dirty="0"/>
              <a:t>个方向的梯度信息，共</a:t>
            </a:r>
            <a:r>
              <a:rPr lang="en-US" altLang="zh-CN" dirty="0"/>
              <a:t>4*4*8=128</a:t>
            </a:r>
            <a:r>
              <a:rPr lang="zh-CN" altLang="en-US" dirty="0"/>
              <a:t>维向量表征</a:t>
            </a:r>
            <a:endParaRPr lang="zh-CN" altLang="en-US" b="1" dirty="0"/>
          </a:p>
          <a:p>
            <a:pPr lvl="1"/>
            <a:r>
              <a:rPr lang="zh-CN" altLang="en-US" dirty="0"/>
              <a:t>拥有三个信息：位置、尺度以及方向。</a:t>
            </a:r>
            <a:endParaRPr lang="en-US" altLang="zh-CN" dirty="0"/>
          </a:p>
        </p:txBody>
      </p:sp>
      <p:pic>
        <p:nvPicPr>
          <p:cNvPr id="5" name="图片 4">
            <a:extLst>
              <a:ext uri="{FF2B5EF4-FFF2-40B4-BE49-F238E27FC236}">
                <a16:creationId xmlns:a16="http://schemas.microsoft.com/office/drawing/2014/main" id="{F0AA8225-2032-4603-A77E-F8B3D537F27A}"/>
              </a:ext>
            </a:extLst>
          </p:cNvPr>
          <p:cNvPicPr>
            <a:picLocks noChangeAspect="1"/>
          </p:cNvPicPr>
          <p:nvPr/>
        </p:nvPicPr>
        <p:blipFill>
          <a:blip r:embed="rId3"/>
          <a:stretch>
            <a:fillRect/>
          </a:stretch>
        </p:blipFill>
        <p:spPr>
          <a:xfrm>
            <a:off x="1763688" y="3761204"/>
            <a:ext cx="5286375" cy="2552700"/>
          </a:xfrm>
          <a:prstGeom prst="rect">
            <a:avLst/>
          </a:prstGeom>
        </p:spPr>
      </p:pic>
    </p:spTree>
    <p:extLst>
      <p:ext uri="{BB962C8B-B14F-4D97-AF65-F5344CB8AC3E}">
        <p14:creationId xmlns:p14="http://schemas.microsoft.com/office/powerpoint/2010/main" val="16186444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a:t>关键点方向分配</a:t>
            </a:r>
          </a:p>
          <a:p>
            <a:pPr lvl="1"/>
            <a:r>
              <a:rPr lang="zh-CN" altLang="en-US" dirty="0"/>
              <a:t>为了使描述符具有旋转不变性，需要利用图像的局部特征为给每一个关键点分配一个基准方向</a:t>
            </a:r>
            <a:endParaRPr lang="en-US" altLang="zh-CN" dirty="0"/>
          </a:p>
          <a:p>
            <a:pPr lvl="1"/>
            <a:r>
              <a:rPr lang="zh-CN" altLang="en-US" dirty="0"/>
              <a:t>使用图像梯度的方法求取局部结构的稳定方向</a:t>
            </a:r>
          </a:p>
          <a:p>
            <a:endParaRPr lang="zh-CN" altLang="en-US" dirty="0"/>
          </a:p>
        </p:txBody>
      </p:sp>
      <p:pic>
        <p:nvPicPr>
          <p:cNvPr id="129027" name="Picture 3"/>
          <p:cNvPicPr>
            <a:picLocks noChangeAspect="1" noChangeArrowheads="1"/>
          </p:cNvPicPr>
          <p:nvPr/>
        </p:nvPicPr>
        <p:blipFill>
          <a:blip r:embed="rId3"/>
          <a:srcRect/>
          <a:stretch>
            <a:fillRect/>
          </a:stretch>
        </p:blipFill>
        <p:spPr bwMode="auto">
          <a:xfrm>
            <a:off x="357158" y="4143380"/>
            <a:ext cx="8377258" cy="25496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基于内容的图像检索</a:t>
            </a:r>
            <a:r>
              <a:rPr lang="en-US" altLang="zh-CN" dirty="0"/>
              <a:t>CBIR</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Content-based image retrieval</a:t>
            </a:r>
          </a:p>
          <a:p>
            <a:pPr lvl="1"/>
            <a:r>
              <a:rPr lang="zh-CN" altLang="en-US" dirty="0"/>
              <a:t>用户输入一张图片，以查找具有相同或相似内容的其他图片。</a:t>
            </a:r>
            <a:endParaRPr lang="en-US" altLang="zh-CN" dirty="0"/>
          </a:p>
          <a:p>
            <a:r>
              <a:rPr lang="en-US" altLang="zh-CN" dirty="0"/>
              <a:t>Wiki</a:t>
            </a:r>
            <a:r>
              <a:rPr lang="zh-CN" altLang="en-US" dirty="0"/>
              <a:t>上统计的当前主要的基于内容的图像检索系统。</a:t>
            </a:r>
            <a:endParaRPr lang="en-US" altLang="zh-CN" dirty="0"/>
          </a:p>
          <a:p>
            <a:pPr lvl="1"/>
            <a:r>
              <a:rPr lang="en-US" altLang="zh-CN" b="1" dirty="0"/>
              <a:t>List of CBIR engines</a:t>
            </a:r>
            <a:endParaRPr lang="en-US" altLang="zh-CN" dirty="0"/>
          </a:p>
          <a:p>
            <a:pPr lvl="2"/>
            <a:r>
              <a:rPr lang="en-US" altLang="zh-CN" dirty="0">
                <a:hlinkClick r:id="rId2"/>
              </a:rPr>
              <a:t>https://en.wikipedia.org/wiki/List_of_CBIR_engines</a:t>
            </a:r>
            <a:endParaRPr lang="en-US" altLang="zh-CN" dirty="0"/>
          </a:p>
          <a:p>
            <a:pPr lvl="2"/>
            <a:r>
              <a:rPr lang="en-US" altLang="zh-CN" dirty="0">
                <a:hlinkClick r:id="rId3"/>
              </a:rPr>
              <a:t>FIRE </a:t>
            </a:r>
            <a:endParaRPr lang="en-US" altLang="zh-CN" dirty="0"/>
          </a:p>
          <a:p>
            <a:pPr lvl="2"/>
            <a:r>
              <a:rPr lang="en-US" altLang="zh-CN" dirty="0">
                <a:hlinkClick r:id="rId4"/>
              </a:rPr>
              <a:t>LIRE </a:t>
            </a:r>
            <a:endParaRPr lang="en-US" altLang="zh-CN" dirty="0"/>
          </a:p>
          <a:p>
            <a:pPr lvl="2"/>
            <a:r>
              <a:rPr lang="zh-CN" altLang="en-US" dirty="0"/>
              <a:t>。。。。</a:t>
            </a:r>
          </a:p>
        </p:txBody>
      </p:sp>
    </p:spTree>
    <p:extLst>
      <p:ext uri="{BB962C8B-B14F-4D97-AF65-F5344CB8AC3E}">
        <p14:creationId xmlns:p14="http://schemas.microsoft.com/office/powerpoint/2010/main" val="13896843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2D73A7-5A1F-4078-A6EF-D94642EE8B3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6008C6A-26CD-4DB0-83AF-2BA034F38833}"/>
              </a:ext>
            </a:extLst>
          </p:cNvPr>
          <p:cNvSpPr>
            <a:spLocks noGrp="1"/>
          </p:cNvSpPr>
          <p:nvPr>
            <p:ph idx="1"/>
          </p:nvPr>
        </p:nvSpPr>
        <p:spPr/>
        <p:txBody>
          <a:bodyPr>
            <a:normAutofit lnSpcReduction="10000"/>
          </a:bodyPr>
          <a:lstStyle/>
          <a:p>
            <a:r>
              <a:rPr lang="zh-CN" altLang="en-US" dirty="0"/>
              <a:t>步骤</a:t>
            </a:r>
            <a:endParaRPr lang="en-US" altLang="zh-CN" dirty="0"/>
          </a:p>
          <a:p>
            <a:pPr lvl="1"/>
            <a:r>
              <a:rPr lang="en-US" altLang="zh-CN" dirty="0"/>
              <a:t>1.</a:t>
            </a:r>
            <a:r>
              <a:rPr lang="zh-CN" altLang="en-US" dirty="0"/>
              <a:t>将关键点附近的邻域划分为</a:t>
            </a:r>
            <a:r>
              <a:rPr lang="en-US" altLang="zh-CN" dirty="0"/>
              <a:t>d*d(Lowe</a:t>
            </a:r>
            <a:r>
              <a:rPr lang="zh-CN" altLang="en-US" dirty="0"/>
              <a:t>建议</a:t>
            </a:r>
            <a:r>
              <a:rPr lang="en-US" altLang="zh-CN" dirty="0"/>
              <a:t>d=4)</a:t>
            </a:r>
            <a:r>
              <a:rPr lang="zh-CN" altLang="en-US" dirty="0"/>
              <a:t>个子区域，每个子区域做为一个种子点，每个种子点有</a:t>
            </a:r>
            <a:r>
              <a:rPr lang="en-US" altLang="zh-CN" dirty="0"/>
              <a:t>8</a:t>
            </a:r>
            <a:r>
              <a:rPr lang="zh-CN" altLang="en-US" dirty="0"/>
              <a:t>个方向。</a:t>
            </a:r>
            <a:endParaRPr lang="en-US" altLang="zh-CN" dirty="0"/>
          </a:p>
          <a:p>
            <a:pPr lvl="1"/>
            <a:r>
              <a:rPr lang="en-US" altLang="zh-CN" dirty="0"/>
              <a:t>2. </a:t>
            </a:r>
            <a:r>
              <a:rPr lang="zh-CN" altLang="en-US" dirty="0"/>
              <a:t>将坐标轴旋转为关键点的方向，以确保旋转不变性</a:t>
            </a:r>
            <a:endParaRPr lang="en-US" altLang="zh-CN" dirty="0"/>
          </a:p>
          <a:p>
            <a:pPr lvl="1"/>
            <a:r>
              <a:rPr lang="en-US" altLang="zh-CN" dirty="0"/>
              <a:t>3. </a:t>
            </a:r>
            <a:r>
              <a:rPr lang="zh-CN" altLang="en-US" dirty="0"/>
              <a:t>将邻域内的采样点分配到对应的子区域内，将子区域内的梯度值分配到</a:t>
            </a:r>
            <a:r>
              <a:rPr lang="en-US" altLang="zh-CN" dirty="0"/>
              <a:t>8</a:t>
            </a:r>
            <a:r>
              <a:rPr lang="zh-CN" altLang="en-US" dirty="0"/>
              <a:t>个方向上，计算其权值</a:t>
            </a:r>
            <a:endParaRPr lang="en-US" altLang="zh-CN" dirty="0"/>
          </a:p>
          <a:p>
            <a:pPr lvl="1"/>
            <a:r>
              <a:rPr lang="zh-CN" altLang="en-US" dirty="0"/>
              <a:t>插值计算每个种子点八个方向的梯度。</a:t>
            </a:r>
          </a:p>
          <a:p>
            <a:endParaRPr lang="zh-CN" altLang="en-US" dirty="0"/>
          </a:p>
        </p:txBody>
      </p:sp>
    </p:spTree>
    <p:extLst>
      <p:ext uri="{BB962C8B-B14F-4D97-AF65-F5344CB8AC3E}">
        <p14:creationId xmlns:p14="http://schemas.microsoft.com/office/powerpoint/2010/main" val="32798456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30050" name="Picture 2"/>
          <p:cNvPicPr>
            <a:picLocks noGrp="1" noChangeAspect="1" noChangeArrowheads="1"/>
          </p:cNvPicPr>
          <p:nvPr>
            <p:ph idx="1"/>
          </p:nvPr>
        </p:nvPicPr>
        <p:blipFill>
          <a:blip r:embed="rId2"/>
          <a:srcRect/>
          <a:stretch>
            <a:fillRect/>
          </a:stretch>
        </p:blipFill>
        <p:spPr bwMode="auto">
          <a:xfrm>
            <a:off x="936390" y="1600200"/>
            <a:ext cx="7271219" cy="4525963"/>
          </a:xfrm>
          <a:prstGeom prst="rect">
            <a:avLst/>
          </a:prstGeom>
          <a:noFill/>
          <a:ln w="9525">
            <a:noFill/>
            <a:miter lim="800000"/>
            <a:headEnd/>
            <a:tailEnd/>
          </a:ln>
          <a:effec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24744"/>
            <a:ext cx="8229600" cy="5001419"/>
          </a:xfrm>
        </p:spPr>
        <p:txBody>
          <a:bodyPr/>
          <a:lstStyle/>
          <a:p>
            <a:r>
              <a:rPr lang="en-US" altLang="zh-CN" dirty="0"/>
              <a:t>SIFT</a:t>
            </a:r>
            <a:r>
              <a:rPr lang="zh-CN" altLang="en-US" dirty="0"/>
              <a:t>特征以其对旋转、尺度缩放、亮度等保持不变性，是一种非常稳定的局部特征</a:t>
            </a:r>
            <a:endParaRPr lang="en-US" altLang="zh-CN" dirty="0"/>
          </a:p>
          <a:p>
            <a:r>
              <a:rPr lang="en-US" altLang="zh-CN" b="1" dirty="0"/>
              <a:t>SIFT</a:t>
            </a:r>
            <a:r>
              <a:rPr lang="zh-CN" altLang="en-US" b="1" dirty="0"/>
              <a:t>的缺点</a:t>
            </a:r>
            <a:endParaRPr lang="en-US" altLang="zh-CN" b="1" dirty="0"/>
          </a:p>
          <a:p>
            <a:pPr lvl="1"/>
            <a:r>
              <a:rPr lang="zh-CN" altLang="en-US" dirty="0"/>
              <a:t>相对来说实时性还不够高。</a:t>
            </a:r>
          </a:p>
          <a:p>
            <a:pPr lvl="1"/>
            <a:r>
              <a:rPr lang="zh-CN" altLang="en-US" dirty="0"/>
              <a:t>有时特征点较少。</a:t>
            </a:r>
          </a:p>
          <a:p>
            <a:pPr lvl="1"/>
            <a:r>
              <a:rPr lang="zh-CN" altLang="en-US" dirty="0"/>
              <a:t>对边缘光滑的目标无法准确提取特征点</a:t>
            </a:r>
          </a:p>
          <a:p>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992" y="4365104"/>
            <a:ext cx="6912768" cy="2051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06860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692696"/>
            <a:ext cx="8229600" cy="5433467"/>
          </a:xfrm>
        </p:spPr>
        <p:txBody>
          <a:bodyPr>
            <a:normAutofit/>
          </a:bodyPr>
          <a:lstStyle/>
          <a:p>
            <a:r>
              <a:rPr lang="en-US" altLang="zh-CN" dirty="0" err="1"/>
              <a:t>RobHess</a:t>
            </a:r>
            <a:r>
              <a:rPr lang="zh-CN" altLang="en-US" dirty="0"/>
              <a:t>利用</a:t>
            </a:r>
            <a:r>
              <a:rPr lang="en-US" altLang="zh-CN" dirty="0" err="1"/>
              <a:t>opencv</a:t>
            </a:r>
            <a:r>
              <a:rPr lang="zh-CN" altLang="en-US" dirty="0"/>
              <a:t>开发的</a:t>
            </a:r>
            <a:r>
              <a:rPr lang="en-US" altLang="zh-CN" dirty="0"/>
              <a:t>sift</a:t>
            </a:r>
            <a:r>
              <a:rPr lang="zh-CN" altLang="en-US" dirty="0"/>
              <a:t>代码</a:t>
            </a:r>
            <a:endParaRPr lang="en-US" altLang="zh-CN" dirty="0"/>
          </a:p>
          <a:p>
            <a:pPr lvl="1"/>
            <a:r>
              <a:rPr lang="en-US" altLang="zh-CN" dirty="0"/>
              <a:t>C</a:t>
            </a:r>
            <a:r>
              <a:rPr lang="zh-CN" altLang="en-US" dirty="0"/>
              <a:t>语言</a:t>
            </a:r>
            <a:endParaRPr lang="en-US" altLang="zh-CN" dirty="0"/>
          </a:p>
          <a:p>
            <a:pPr lvl="1"/>
            <a:r>
              <a:rPr lang="zh-CN" altLang="en-US" dirty="0"/>
              <a:t>文件中包括</a:t>
            </a:r>
            <a:r>
              <a:rPr lang="en-US" altLang="zh-CN" dirty="0" err="1"/>
              <a:t>siftFeat</a:t>
            </a:r>
            <a:r>
              <a:rPr lang="zh-CN" altLang="en-US" dirty="0"/>
              <a:t>、</a:t>
            </a:r>
            <a:r>
              <a:rPr lang="en-US" altLang="zh-CN" dirty="0"/>
              <a:t>match</a:t>
            </a:r>
            <a:r>
              <a:rPr lang="zh-CN" altLang="en-US" dirty="0"/>
              <a:t>和</a:t>
            </a:r>
            <a:r>
              <a:rPr lang="en-US" altLang="zh-CN" dirty="0" err="1"/>
              <a:t>dspFeat</a:t>
            </a:r>
            <a:r>
              <a:rPr lang="zh-CN" altLang="en-US" dirty="0"/>
              <a:t>文件</a:t>
            </a:r>
            <a:endParaRPr lang="en-US" altLang="zh-CN" dirty="0"/>
          </a:p>
          <a:p>
            <a:pPr lvl="1"/>
            <a:r>
              <a:rPr lang="en-US" altLang="zh-CN" dirty="0" err="1"/>
              <a:t>siftFeat</a:t>
            </a:r>
            <a:r>
              <a:rPr lang="zh-CN" altLang="en-US" dirty="0"/>
              <a:t>工程是做</a:t>
            </a:r>
            <a:r>
              <a:rPr lang="en-US" altLang="zh-CN" dirty="0"/>
              <a:t>SITF</a:t>
            </a:r>
            <a:r>
              <a:rPr lang="zh-CN" altLang="en-US" dirty="0"/>
              <a:t>特征提取的</a:t>
            </a:r>
            <a:endParaRPr lang="en-US" altLang="zh-CN" dirty="0"/>
          </a:p>
          <a:p>
            <a:pPr lvl="1"/>
            <a:r>
              <a:rPr lang="en-US" altLang="zh-CN" dirty="0"/>
              <a:t>match</a:t>
            </a:r>
            <a:r>
              <a:rPr lang="zh-CN" altLang="en-US" dirty="0"/>
              <a:t>是利用</a:t>
            </a:r>
            <a:r>
              <a:rPr lang="en-US" altLang="zh-CN" dirty="0"/>
              <a:t>SIFT</a:t>
            </a:r>
            <a:r>
              <a:rPr lang="zh-CN" altLang="en-US" dirty="0"/>
              <a:t>特征做图像匹配   </a:t>
            </a:r>
            <a:r>
              <a:rPr lang="en-US" altLang="zh-CN" dirty="0"/>
              <a:t>KD</a:t>
            </a:r>
            <a:r>
              <a:rPr lang="zh-CN" altLang="en-US" dirty="0"/>
              <a:t>树</a:t>
            </a:r>
            <a:endParaRPr lang="en-US" altLang="zh-CN" dirty="0"/>
          </a:p>
          <a:p>
            <a:pPr lvl="1"/>
            <a:r>
              <a:rPr lang="en-US" altLang="zh-CN" b="1" dirty="0"/>
              <a:t> </a:t>
            </a:r>
            <a:r>
              <a:rPr lang="zh-CN" altLang="en-US" b="1" dirty="0"/>
              <a:t>高斯模糊源码</a:t>
            </a:r>
          </a:p>
          <a:p>
            <a:pPr lvl="2"/>
            <a:r>
              <a:rPr lang="en-US" altLang="zh-CN" dirty="0">
                <a:hlinkClick r:id="rId2"/>
              </a:rPr>
              <a:t>http://blog.csdn.net/zddmail/article/details/7450033</a:t>
            </a:r>
            <a:endParaRPr lang="en-US" altLang="zh-CN" dirty="0"/>
          </a:p>
          <a:p>
            <a:pPr lvl="2"/>
            <a:r>
              <a:rPr lang="en-US" altLang="zh-CN" dirty="0">
                <a:hlinkClick r:id="rId3"/>
              </a:rPr>
              <a:t>http://download.csdn.net/detail/zddmail/4217704</a:t>
            </a:r>
            <a:endParaRPr lang="en-US" altLang="zh-CN" dirty="0"/>
          </a:p>
          <a:p>
            <a:pPr lvl="1"/>
            <a:r>
              <a:rPr lang="en-US" altLang="zh-CN" b="1" dirty="0"/>
              <a:t> SIFT</a:t>
            </a:r>
            <a:r>
              <a:rPr lang="zh-CN" altLang="en-US" b="1" dirty="0"/>
              <a:t>算法源码</a:t>
            </a:r>
          </a:p>
          <a:p>
            <a:pPr lvl="2"/>
            <a:r>
              <a:rPr lang="en-US" altLang="zh-CN" dirty="0">
                <a:hlinkClick r:id="rId4"/>
              </a:rPr>
              <a:t>http://download.csdn.net/detail/zddmail/4309418</a:t>
            </a:r>
            <a:endParaRPr lang="en-US" altLang="zh-CN" dirty="0"/>
          </a:p>
          <a:p>
            <a:endParaRPr lang="zh-CN" altLang="en-US" dirty="0"/>
          </a:p>
        </p:txBody>
      </p:sp>
    </p:spTree>
    <p:extLst>
      <p:ext uri="{BB962C8B-B14F-4D97-AF65-F5344CB8AC3E}">
        <p14:creationId xmlns:p14="http://schemas.microsoft.com/office/powerpoint/2010/main" val="5864645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en-US" altLang="zh-CN" dirty="0" err="1"/>
              <a:t>OpenCV</a:t>
            </a:r>
            <a:r>
              <a:rPr lang="zh-CN" altLang="en-US" dirty="0"/>
              <a:t>的</a:t>
            </a:r>
            <a:r>
              <a:rPr lang="en-US" altLang="zh-CN" dirty="0"/>
              <a:t>feature2d module</a:t>
            </a:r>
          </a:p>
          <a:p>
            <a:pPr lvl="1"/>
            <a:r>
              <a:rPr lang="zh-CN" altLang="en-US" dirty="0"/>
              <a:t>中提供了从局部图像特征（</a:t>
            </a:r>
            <a:r>
              <a:rPr lang="en-US" altLang="zh-CN" dirty="0"/>
              <a:t>Local image feature</a:t>
            </a:r>
            <a:r>
              <a:rPr lang="zh-CN" altLang="en-US" dirty="0"/>
              <a:t>）的检测、</a:t>
            </a:r>
            <a:endParaRPr lang="en-US" altLang="zh-CN" dirty="0"/>
          </a:p>
          <a:p>
            <a:pPr lvl="1"/>
            <a:r>
              <a:rPr lang="zh-CN" altLang="en-US" dirty="0"/>
              <a:t>特征向量（</a:t>
            </a:r>
            <a:r>
              <a:rPr lang="en-US" altLang="zh-CN" dirty="0"/>
              <a:t>feature vector</a:t>
            </a:r>
            <a:r>
              <a:rPr lang="zh-CN" altLang="en-US" dirty="0"/>
              <a:t>）的提取，</a:t>
            </a:r>
            <a:endParaRPr lang="en-US" altLang="zh-CN" dirty="0"/>
          </a:p>
          <a:p>
            <a:pPr lvl="2"/>
            <a:r>
              <a:rPr lang="en-US" altLang="zh-CN" dirty="0"/>
              <a:t>FAST</a:t>
            </a:r>
            <a:r>
              <a:rPr lang="zh-CN" altLang="en-US" dirty="0"/>
              <a:t>、</a:t>
            </a:r>
            <a:r>
              <a:rPr lang="en-US" altLang="zh-CN" dirty="0"/>
              <a:t>SURF</a:t>
            </a:r>
            <a:r>
              <a:rPr lang="zh-CN" altLang="en-US" dirty="0"/>
              <a:t>、</a:t>
            </a:r>
            <a:r>
              <a:rPr lang="en-US" altLang="zh-CN" dirty="0"/>
              <a:t>SIFT</a:t>
            </a:r>
            <a:r>
              <a:rPr lang="zh-CN" altLang="en-US" dirty="0"/>
              <a:t>、以及</a:t>
            </a:r>
            <a:r>
              <a:rPr lang="en-US" altLang="zh-CN" dirty="0"/>
              <a:t>ORB</a:t>
            </a:r>
            <a:r>
              <a:rPr lang="zh-CN" altLang="en-US" dirty="0"/>
              <a:t>。</a:t>
            </a:r>
            <a:endParaRPr lang="en-US" altLang="zh-CN" dirty="0"/>
          </a:p>
          <a:p>
            <a:pPr lvl="1"/>
            <a:r>
              <a:rPr lang="zh-CN" altLang="en-US" dirty="0"/>
              <a:t>特征匹配的实现。</a:t>
            </a:r>
            <a:endParaRPr lang="en-US" altLang="zh-CN" dirty="0"/>
          </a:p>
          <a:p>
            <a:r>
              <a:rPr lang="en-US" altLang="zh-CN" dirty="0"/>
              <a:t>feature2d module</a:t>
            </a:r>
            <a:r>
              <a:rPr lang="zh-CN" altLang="en-US" dirty="0"/>
              <a:t>： </a:t>
            </a:r>
            <a:r>
              <a:rPr lang="en-US" altLang="zh-CN" dirty="0">
                <a:hlinkClick r:id="rId2"/>
              </a:rPr>
              <a:t>http://docs.opencv.org/modules/features2d/doc/features2d.html</a:t>
            </a:r>
            <a:endParaRPr lang="en-US" altLang="zh-CN" dirty="0"/>
          </a:p>
          <a:p>
            <a:endParaRPr lang="zh-CN" altLang="en-US" dirty="0"/>
          </a:p>
        </p:txBody>
      </p:sp>
    </p:spTree>
    <p:extLst>
      <p:ext uri="{BB962C8B-B14F-4D97-AF65-F5344CB8AC3E}">
        <p14:creationId xmlns:p14="http://schemas.microsoft.com/office/powerpoint/2010/main" val="34718673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基于特征点的图像相似度计算</a:t>
            </a:r>
            <a:br>
              <a:rPr lang="en-US" altLang="zh-CN" dirty="0"/>
            </a:br>
            <a:r>
              <a:rPr lang="zh-CN" altLang="en-US" dirty="0"/>
              <a:t>基于</a:t>
            </a:r>
            <a:r>
              <a:rPr lang="en-US" altLang="zh-CN" dirty="0"/>
              <a:t>SIFT</a:t>
            </a:r>
            <a:r>
              <a:rPr lang="zh-CN" altLang="en-US" dirty="0"/>
              <a:t>描述子</a:t>
            </a:r>
          </a:p>
        </p:txBody>
      </p:sp>
      <p:sp>
        <p:nvSpPr>
          <p:cNvPr id="3" name="内容占位符 2"/>
          <p:cNvSpPr>
            <a:spLocks noGrp="1"/>
          </p:cNvSpPr>
          <p:nvPr>
            <p:ph idx="1"/>
          </p:nvPr>
        </p:nvSpPr>
        <p:spPr>
          <a:xfrm>
            <a:off x="457200" y="1600200"/>
            <a:ext cx="5114932" cy="4525963"/>
          </a:xfrm>
        </p:spPr>
        <p:txBody>
          <a:bodyPr>
            <a:normAutofit fontScale="92500" lnSpcReduction="20000"/>
          </a:bodyPr>
          <a:lstStyle/>
          <a:p>
            <a:r>
              <a:rPr lang="zh-CN" altLang="en-US" dirty="0"/>
              <a:t>通过找到匹配点的个数来判断两幅图像是否一致，</a:t>
            </a:r>
            <a:endParaRPr lang="en-US" altLang="zh-CN" dirty="0"/>
          </a:p>
          <a:p>
            <a:pPr lvl="1"/>
            <a:r>
              <a:rPr lang="zh-CN" altLang="en-US" dirty="0"/>
              <a:t>暴力匹配</a:t>
            </a:r>
            <a:endParaRPr lang="en-US" altLang="zh-CN" dirty="0"/>
          </a:p>
          <a:p>
            <a:pPr lvl="1"/>
            <a:r>
              <a:rPr lang="zh-CN" altLang="en-US" dirty="0"/>
              <a:t>计算向量的欧氏距离</a:t>
            </a:r>
            <a:r>
              <a:rPr lang="en-US" altLang="zh-CN" dirty="0"/>
              <a:t>, </a:t>
            </a:r>
            <a:r>
              <a:rPr lang="zh-CN" altLang="en-US" dirty="0"/>
              <a:t>找距离最小的样本向量</a:t>
            </a:r>
            <a:r>
              <a:rPr lang="en-US" altLang="zh-CN" dirty="0"/>
              <a:t>,</a:t>
            </a:r>
          </a:p>
          <a:p>
            <a:r>
              <a:rPr lang="zh-CN" altLang="en-US" dirty="0"/>
              <a:t>算法的好处</a:t>
            </a:r>
            <a:endParaRPr lang="en-US" altLang="zh-CN" dirty="0"/>
          </a:p>
          <a:p>
            <a:pPr lvl="1"/>
            <a:r>
              <a:rPr lang="zh-CN" altLang="en-US" dirty="0"/>
              <a:t>是对于一个物体，两个不同角度下得到的照片依然可以找到很多的匹配点</a:t>
            </a:r>
            <a:endParaRPr lang="en-US" altLang="zh-CN" dirty="0"/>
          </a:p>
          <a:p>
            <a:pPr lvl="1"/>
            <a:r>
              <a:rPr lang="zh-CN" altLang="en-US" dirty="0"/>
              <a:t>可以通过找到的匹配特征点进行图像校正</a:t>
            </a:r>
            <a:endParaRPr lang="en-US" altLang="zh-C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3570" y="1643050"/>
            <a:ext cx="3500430" cy="4243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52564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25F12A-3827-4178-AB1B-35A8DE23976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D6E0CB2-6A5D-4B40-B93B-F3AEC4F6F7D2}"/>
              </a:ext>
            </a:extLst>
          </p:cNvPr>
          <p:cNvSpPr>
            <a:spLocks noGrp="1"/>
          </p:cNvSpPr>
          <p:nvPr>
            <p:ph idx="1"/>
          </p:nvPr>
        </p:nvSpPr>
        <p:spPr/>
        <p:txBody>
          <a:bodyPr>
            <a:normAutofit fontScale="92500" lnSpcReduction="20000"/>
          </a:bodyPr>
          <a:lstStyle/>
          <a:p>
            <a:r>
              <a:rPr lang="zh-CN" altLang="en-US" dirty="0"/>
              <a:t>对于高维特征向量之间的匹配，</a:t>
            </a:r>
            <a:r>
              <a:rPr lang="en-US" altLang="zh-CN" dirty="0"/>
              <a:t>OpenCV</a:t>
            </a:r>
            <a:r>
              <a:rPr lang="zh-CN" altLang="en-US" dirty="0"/>
              <a:t>主要有两种方式：</a:t>
            </a:r>
          </a:p>
          <a:p>
            <a:pPr lvl="1"/>
            <a:r>
              <a:rPr lang="en-US" altLang="zh-CN" dirty="0"/>
              <a:t>1</a:t>
            </a:r>
            <a:r>
              <a:rPr lang="zh-CN" altLang="en-US" dirty="0"/>
              <a:t>）</a:t>
            </a:r>
            <a:r>
              <a:rPr lang="en-US" altLang="zh-CN" dirty="0" err="1"/>
              <a:t>BruteForce</a:t>
            </a:r>
            <a:r>
              <a:rPr lang="zh-CN" altLang="en-US" dirty="0"/>
              <a:t>穷举法；</a:t>
            </a:r>
            <a:endParaRPr lang="en-US" altLang="zh-CN" dirty="0"/>
          </a:p>
          <a:p>
            <a:pPr lvl="2"/>
            <a:r>
              <a:rPr lang="zh-CN" altLang="en-US" dirty="0"/>
              <a:t>计算量大</a:t>
            </a:r>
            <a:endParaRPr lang="en-US" altLang="zh-CN" dirty="0"/>
          </a:p>
          <a:p>
            <a:pPr lvl="3"/>
            <a:r>
              <a:rPr lang="zh-CN" altLang="en-US" dirty="0"/>
              <a:t>一般大小的图片可以计算出 </a:t>
            </a:r>
            <a:r>
              <a:rPr lang="en-US" altLang="zh-CN" dirty="0"/>
              <a:t>10^2 ~ 10^3 </a:t>
            </a:r>
            <a:r>
              <a:rPr lang="zh-CN" altLang="en-US" dirty="0"/>
              <a:t>数量级的特征值</a:t>
            </a:r>
            <a:r>
              <a:rPr lang="en-US" altLang="zh-CN" dirty="0"/>
              <a:t>,</a:t>
            </a:r>
          </a:p>
          <a:p>
            <a:pPr lvl="3"/>
            <a:r>
              <a:rPr lang="en-US" altLang="zh-CN" dirty="0"/>
              <a:t> </a:t>
            </a:r>
            <a:r>
              <a:rPr lang="zh-CN" altLang="en-US" dirty="0"/>
              <a:t>每个特征值是一个 </a:t>
            </a:r>
            <a:r>
              <a:rPr lang="en-US" altLang="zh-CN" dirty="0"/>
              <a:t>float[128], </a:t>
            </a:r>
            <a:r>
              <a:rPr lang="zh-CN" altLang="en-US" dirty="0"/>
              <a:t>即一个 </a:t>
            </a:r>
            <a:r>
              <a:rPr lang="en-US" altLang="zh-CN" dirty="0"/>
              <a:t>128 </a:t>
            </a:r>
            <a:r>
              <a:rPr lang="zh-CN" altLang="en-US" dirty="0"/>
              <a:t>维浮点向量</a:t>
            </a:r>
            <a:r>
              <a:rPr lang="en-US" altLang="zh-CN" dirty="0"/>
              <a:t>, </a:t>
            </a:r>
          </a:p>
          <a:p>
            <a:pPr lvl="1"/>
            <a:r>
              <a:rPr lang="en-US" altLang="zh-CN" dirty="0"/>
              <a:t>2</a:t>
            </a:r>
            <a:r>
              <a:rPr lang="zh-CN" altLang="en-US" dirty="0"/>
              <a:t>）</a:t>
            </a:r>
            <a:r>
              <a:rPr lang="en-US" altLang="zh-CN" dirty="0"/>
              <a:t>FLANN</a:t>
            </a:r>
            <a:r>
              <a:rPr lang="zh-CN" altLang="en-US" dirty="0"/>
              <a:t>近似</a:t>
            </a:r>
            <a:r>
              <a:rPr lang="en-US" altLang="zh-CN" dirty="0"/>
              <a:t>K</a:t>
            </a:r>
            <a:r>
              <a:rPr lang="zh-CN" altLang="en-US" dirty="0"/>
              <a:t>近邻算法</a:t>
            </a:r>
            <a:endParaRPr lang="en-US" altLang="zh-CN" dirty="0"/>
          </a:p>
          <a:p>
            <a:pPr lvl="2"/>
            <a:r>
              <a:rPr lang="en-US" altLang="zh-CN" b="0" i="0" dirty="0">
                <a:solidFill>
                  <a:srgbClr val="333333"/>
                </a:solidFill>
                <a:effectLst/>
                <a:latin typeface="-apple-system"/>
              </a:rPr>
              <a:t>FLANN </a:t>
            </a:r>
            <a:r>
              <a:rPr lang="zh-CN" altLang="en-US" b="0" i="0" dirty="0">
                <a:solidFill>
                  <a:srgbClr val="333333"/>
                </a:solidFill>
                <a:effectLst/>
                <a:latin typeface="-apple-system"/>
              </a:rPr>
              <a:t>库</a:t>
            </a:r>
            <a:endParaRPr lang="en-US" altLang="zh-CN" b="0" i="0" dirty="0">
              <a:solidFill>
                <a:srgbClr val="333333"/>
              </a:solidFill>
              <a:effectLst/>
              <a:latin typeface="-apple-system"/>
            </a:endParaRPr>
          </a:p>
          <a:p>
            <a:pPr lvl="3"/>
            <a:r>
              <a:rPr lang="zh-CN" altLang="en-US" b="0" i="0" dirty="0">
                <a:solidFill>
                  <a:srgbClr val="333333"/>
                </a:solidFill>
                <a:effectLst/>
                <a:latin typeface="-apple-system"/>
              </a:rPr>
              <a:t>全称是</a:t>
            </a:r>
            <a:r>
              <a:rPr lang="en-US" altLang="zh-CN" b="0" i="0" dirty="0">
                <a:solidFill>
                  <a:srgbClr val="333333"/>
                </a:solidFill>
                <a:effectLst/>
                <a:latin typeface="-apple-system"/>
              </a:rPr>
              <a:t>Fast Library for Approximate Nearest Neighbors</a:t>
            </a:r>
            <a:r>
              <a:rPr lang="zh-CN" altLang="en-US" b="0" i="0" dirty="0">
                <a:solidFill>
                  <a:srgbClr val="333333"/>
                </a:solidFill>
                <a:effectLst/>
                <a:latin typeface="-apple-system"/>
              </a:rPr>
              <a:t>，</a:t>
            </a:r>
            <a:endParaRPr lang="en-US" altLang="zh-CN" b="0" i="0" dirty="0">
              <a:solidFill>
                <a:srgbClr val="333333"/>
              </a:solidFill>
              <a:effectLst/>
              <a:latin typeface="-apple-system"/>
            </a:endParaRPr>
          </a:p>
          <a:p>
            <a:pPr lvl="3"/>
            <a:r>
              <a:rPr lang="zh-CN" altLang="en-US" b="0" i="0" dirty="0">
                <a:solidFill>
                  <a:srgbClr val="333333"/>
                </a:solidFill>
                <a:effectLst/>
                <a:latin typeface="-apple-system"/>
              </a:rPr>
              <a:t>实现了一系列查找算法，</a:t>
            </a:r>
            <a:endParaRPr lang="en-US" altLang="zh-CN" b="0" i="0" dirty="0">
              <a:solidFill>
                <a:srgbClr val="333333"/>
              </a:solidFill>
              <a:effectLst/>
              <a:latin typeface="-apple-system"/>
            </a:endParaRPr>
          </a:p>
          <a:p>
            <a:pPr lvl="4"/>
            <a:r>
              <a:rPr lang="zh-CN" altLang="en-US" dirty="0"/>
              <a:t>构建</a:t>
            </a:r>
            <a:r>
              <a:rPr lang="en-US" altLang="zh-CN" dirty="0"/>
              <a:t>k-d</a:t>
            </a:r>
            <a:r>
              <a:rPr lang="zh-CN" altLang="en-US" dirty="0"/>
              <a:t>树</a:t>
            </a:r>
            <a:r>
              <a:rPr lang="en-US" altLang="zh-CN" dirty="0"/>
              <a:t>, </a:t>
            </a:r>
            <a:r>
              <a:rPr lang="zh-CN" altLang="en-US" dirty="0"/>
              <a:t>即</a:t>
            </a:r>
            <a:r>
              <a:rPr lang="en-US" altLang="zh-CN" dirty="0"/>
              <a:t>k</a:t>
            </a:r>
            <a:r>
              <a:rPr lang="zh-CN" altLang="en-US" dirty="0"/>
              <a:t>维向量树</a:t>
            </a:r>
            <a:endParaRPr lang="en-US" altLang="zh-CN" dirty="0"/>
          </a:p>
          <a:p>
            <a:pPr lvl="4"/>
            <a:r>
              <a:rPr lang="zh-CN" altLang="en-US" dirty="0"/>
              <a:t>哈希</a:t>
            </a:r>
            <a:endParaRPr lang="en-US" altLang="zh-CN" b="0" i="0" dirty="0">
              <a:solidFill>
                <a:srgbClr val="333333"/>
              </a:solidFill>
              <a:effectLst/>
              <a:latin typeface="-apple-system"/>
            </a:endParaRPr>
          </a:p>
          <a:p>
            <a:pPr lvl="3"/>
            <a:r>
              <a:rPr lang="zh-CN" altLang="en-US" b="0" i="0" dirty="0">
                <a:solidFill>
                  <a:srgbClr val="333333"/>
                </a:solidFill>
                <a:effectLst/>
                <a:latin typeface="-apple-system"/>
              </a:rPr>
              <a:t>还包含了一种自动选取最快算法的机制。</a:t>
            </a:r>
            <a:endParaRPr lang="en-US" altLang="zh-CN" dirty="0"/>
          </a:p>
          <a:p>
            <a:endParaRPr lang="zh-CN" altLang="en-US" dirty="0"/>
          </a:p>
        </p:txBody>
      </p:sp>
    </p:spTree>
    <p:extLst>
      <p:ext uri="{BB962C8B-B14F-4D97-AF65-F5344CB8AC3E}">
        <p14:creationId xmlns:p14="http://schemas.microsoft.com/office/powerpoint/2010/main" val="33796178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383F10-9EA0-40DD-B6AE-D84A58BB6DB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F6596C9-E632-4D08-86E4-58AD8803D6D7}"/>
              </a:ext>
            </a:extLst>
          </p:cNvPr>
          <p:cNvSpPr>
            <a:spLocks noGrp="1"/>
          </p:cNvSpPr>
          <p:nvPr>
            <p:ph idx="1"/>
          </p:nvPr>
        </p:nvSpPr>
        <p:spPr/>
        <p:txBody>
          <a:bodyPr/>
          <a:lstStyle/>
          <a:p>
            <a:r>
              <a:rPr lang="en-US" altLang="zh-CN" dirty="0"/>
              <a:t>OpenCV FLANN: </a:t>
            </a:r>
            <a:r>
              <a:rPr lang="en-US" altLang="zh-CN" dirty="0">
                <a:hlinkClick r:id="rId2"/>
              </a:rPr>
              <a:t>http://docs.opencv.org/modules/flann/doc/flann.html</a:t>
            </a:r>
            <a:endParaRPr lang="en-US" altLang="zh-CN" dirty="0"/>
          </a:p>
          <a:p>
            <a:r>
              <a:rPr lang="en-US" altLang="zh-CN" dirty="0"/>
              <a:t>FLANN: </a:t>
            </a:r>
            <a:r>
              <a:rPr lang="en-US" altLang="zh-CN" dirty="0">
                <a:hlinkClick r:id="rId3"/>
              </a:rPr>
              <a:t>http://www.cs.ubc.ca/~mariusm/index.php/FLANN/FLANN</a:t>
            </a:r>
            <a:endParaRPr lang="en-US" altLang="zh-CN" dirty="0"/>
          </a:p>
          <a:p>
            <a:endParaRPr lang="zh-CN" altLang="en-US" dirty="0"/>
          </a:p>
        </p:txBody>
      </p:sp>
    </p:spTree>
    <p:extLst>
      <p:ext uri="{BB962C8B-B14F-4D97-AF65-F5344CB8AC3E}">
        <p14:creationId xmlns:p14="http://schemas.microsoft.com/office/powerpoint/2010/main" val="188876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normAutofit/>
          </a:bodyPr>
          <a:lstStyle/>
          <a:p>
            <a:r>
              <a:rPr lang="en-US" altLang="zh-CN" sz="3200" dirty="0">
                <a:solidFill>
                  <a:srgbClr val="FF0000"/>
                </a:solidFill>
              </a:rPr>
              <a:t>CBIR </a:t>
            </a:r>
            <a:r>
              <a:rPr lang="zh-CN" altLang="en-US" sz="3200" dirty="0">
                <a:solidFill>
                  <a:srgbClr val="FF0000"/>
                </a:solidFill>
              </a:rPr>
              <a:t>的关键技术</a:t>
            </a:r>
            <a:r>
              <a:rPr lang="en-US" altLang="zh-CN" sz="3200" dirty="0">
                <a:solidFill>
                  <a:srgbClr val="FF0000"/>
                </a:solidFill>
              </a:rPr>
              <a:t>:</a:t>
            </a:r>
            <a:r>
              <a:rPr lang="zh-CN" altLang="en-US" sz="3200" dirty="0">
                <a:solidFill>
                  <a:srgbClr val="FF0000"/>
                </a:solidFill>
              </a:rPr>
              <a:t>图像特征提取和匹配</a:t>
            </a:r>
          </a:p>
        </p:txBody>
      </p:sp>
      <p:sp>
        <p:nvSpPr>
          <p:cNvPr id="10243"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fld id="{7F379316-A327-4772-B320-E5B02E56DA29}" type="slidenum">
              <a:rPr lang="en-US" altLang="zh-CN" sz="1400" smtClean="0"/>
              <a:pPr eaLnBrk="1" hangingPunct="1">
                <a:spcBef>
                  <a:spcPct val="0"/>
                </a:spcBef>
                <a:buFontTx/>
                <a:buNone/>
              </a:pPr>
              <a:t>13</a:t>
            </a:fld>
            <a:endParaRPr lang="en-US" altLang="zh-CN" sz="1400"/>
          </a:p>
        </p:txBody>
      </p:sp>
      <p:pic>
        <p:nvPicPr>
          <p:cNvPr id="1024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7088" y="1484313"/>
            <a:ext cx="6991350" cy="452596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3129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a:xfrm>
            <a:off x="385763" y="115888"/>
            <a:ext cx="8229600" cy="1143000"/>
          </a:xfrm>
        </p:spPr>
        <p:txBody>
          <a:bodyPr/>
          <a:lstStyle/>
          <a:p>
            <a:r>
              <a:rPr lang="zh-CN" altLang="en-US" dirty="0"/>
              <a:t>二、图片特征（图像的表示）</a:t>
            </a:r>
          </a:p>
        </p:txBody>
      </p:sp>
      <p:sp>
        <p:nvSpPr>
          <p:cNvPr id="16386" name="内容占位符 2"/>
          <p:cNvSpPr>
            <a:spLocks noGrp="1"/>
          </p:cNvSpPr>
          <p:nvPr>
            <p:ph idx="1"/>
          </p:nvPr>
        </p:nvSpPr>
        <p:spPr>
          <a:xfrm>
            <a:off x="385763" y="1052736"/>
            <a:ext cx="8229600" cy="5073650"/>
          </a:xfrm>
        </p:spPr>
        <p:txBody>
          <a:bodyPr/>
          <a:lstStyle/>
          <a:p>
            <a:r>
              <a:rPr lang="zh-CN" altLang="en-US"/>
              <a:t>图像的特征主要包括低层特征</a:t>
            </a:r>
            <a:r>
              <a:rPr lang="en-US" altLang="zh-CN"/>
              <a:t>(Primitive Features)</a:t>
            </a:r>
            <a:r>
              <a:rPr lang="zh-CN" altLang="en-US"/>
              <a:t>和语义特征</a:t>
            </a:r>
            <a:r>
              <a:rPr lang="en-US" altLang="zh-CN"/>
              <a:t>(Semantic Features</a:t>
            </a:r>
            <a:r>
              <a:rPr lang="zh-CN" altLang="en-US"/>
              <a:t>）</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graphicFrame>
        <p:nvGraphicFramePr>
          <p:cNvPr id="4" name="图示 3"/>
          <p:cNvGraphicFramePr/>
          <p:nvPr/>
        </p:nvGraphicFramePr>
        <p:xfrm>
          <a:off x="971600" y="2132856"/>
          <a:ext cx="2664296"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388" name="图片 4" descr="images.jpeg"/>
          <p:cNvPicPr>
            <a:picLocks noChangeAspect="1"/>
          </p:cNvPicPr>
          <p:nvPr/>
        </p:nvPicPr>
        <p:blipFill>
          <a:blip r:embed="rId8"/>
          <a:srcRect/>
          <a:stretch>
            <a:fillRect/>
          </a:stretch>
        </p:blipFill>
        <p:spPr bwMode="auto">
          <a:xfrm>
            <a:off x="5219700" y="2133600"/>
            <a:ext cx="3168650" cy="3587750"/>
          </a:xfrm>
          <a:prstGeom prst="rect">
            <a:avLst/>
          </a:prstGeom>
          <a:noFill/>
          <a:ln w="9525">
            <a:noFill/>
            <a:miter lim="800000"/>
            <a:headEnd/>
            <a:tailEnd/>
          </a:ln>
        </p:spPr>
      </p:pic>
      <p:sp>
        <p:nvSpPr>
          <p:cNvPr id="6" name="右大括号 5"/>
          <p:cNvSpPr/>
          <p:nvPr/>
        </p:nvSpPr>
        <p:spPr>
          <a:xfrm>
            <a:off x="3708400" y="2205038"/>
            <a:ext cx="287338" cy="2159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7" name="右大括号 6"/>
          <p:cNvSpPr/>
          <p:nvPr/>
        </p:nvSpPr>
        <p:spPr>
          <a:xfrm>
            <a:off x="3708400" y="2852738"/>
            <a:ext cx="358775" cy="6477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8" name="右大括号 7"/>
          <p:cNvSpPr/>
          <p:nvPr/>
        </p:nvSpPr>
        <p:spPr>
          <a:xfrm>
            <a:off x="3779838" y="4221163"/>
            <a:ext cx="215900" cy="1439862"/>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9" name="TextBox 8"/>
          <p:cNvSpPr txBox="1">
            <a:spLocks noChangeArrowheads="1"/>
          </p:cNvSpPr>
          <p:nvPr/>
        </p:nvSpPr>
        <p:spPr bwMode="auto">
          <a:xfrm>
            <a:off x="3995738" y="2133600"/>
            <a:ext cx="1152525" cy="368300"/>
          </a:xfrm>
          <a:prstGeom prst="rect">
            <a:avLst/>
          </a:prstGeom>
          <a:noFill/>
          <a:ln w="9525">
            <a:noFill/>
            <a:miter lim="800000"/>
            <a:headEnd/>
            <a:tailEnd/>
          </a:ln>
        </p:spPr>
        <p:txBody>
          <a:bodyPr>
            <a:spAutoFit/>
          </a:bodyPr>
          <a:lstStyle/>
          <a:p>
            <a:r>
              <a:rPr lang="zh-CN" altLang="en-US" b="1"/>
              <a:t>低层</a:t>
            </a:r>
          </a:p>
        </p:txBody>
      </p:sp>
      <p:sp>
        <p:nvSpPr>
          <p:cNvPr id="10" name="TextBox 9"/>
          <p:cNvSpPr txBox="1">
            <a:spLocks noChangeArrowheads="1"/>
          </p:cNvSpPr>
          <p:nvPr/>
        </p:nvSpPr>
        <p:spPr bwMode="auto">
          <a:xfrm>
            <a:off x="4067175" y="2987675"/>
            <a:ext cx="1009650" cy="369888"/>
          </a:xfrm>
          <a:prstGeom prst="rect">
            <a:avLst/>
          </a:prstGeom>
          <a:noFill/>
          <a:ln w="9525">
            <a:noFill/>
            <a:miter lim="800000"/>
            <a:headEnd/>
            <a:tailEnd/>
          </a:ln>
        </p:spPr>
        <p:txBody>
          <a:bodyPr>
            <a:spAutoFit/>
          </a:bodyPr>
          <a:lstStyle/>
          <a:p>
            <a:r>
              <a:rPr lang="zh-CN" altLang="en-US" b="1"/>
              <a:t>对象级</a:t>
            </a:r>
          </a:p>
        </p:txBody>
      </p:sp>
      <p:sp>
        <p:nvSpPr>
          <p:cNvPr id="11" name="TextBox 10"/>
          <p:cNvSpPr txBox="1">
            <a:spLocks noChangeArrowheads="1"/>
          </p:cNvSpPr>
          <p:nvPr/>
        </p:nvSpPr>
        <p:spPr bwMode="auto">
          <a:xfrm>
            <a:off x="3924300" y="4724400"/>
            <a:ext cx="1152525" cy="369888"/>
          </a:xfrm>
          <a:prstGeom prst="rect">
            <a:avLst/>
          </a:prstGeom>
          <a:noFill/>
          <a:ln w="9525">
            <a:noFill/>
            <a:miter lim="800000"/>
            <a:headEnd/>
            <a:tailEnd/>
          </a:ln>
        </p:spPr>
        <p:txBody>
          <a:bodyPr>
            <a:spAutoFit/>
          </a:bodyPr>
          <a:lstStyle/>
          <a:p>
            <a:pPr algn="ctr"/>
            <a:r>
              <a:rPr lang="zh-CN" altLang="en-US" b="1"/>
              <a:t>语义级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ltLang="zh-CN" sz="2800" dirty="0"/>
              <a:t>the presence of a particular combination of </a:t>
            </a:r>
            <a:r>
              <a:rPr lang="en-GB" altLang="zh-CN" sz="2800" dirty="0">
                <a:solidFill>
                  <a:srgbClr val="0070C0"/>
                </a:solidFill>
              </a:rPr>
              <a:t>colour, texture or shape features </a:t>
            </a:r>
            <a:r>
              <a:rPr lang="en-GB" altLang="zh-CN" sz="2800" dirty="0"/>
              <a:t>(e.g. green stars);</a:t>
            </a:r>
            <a:endParaRPr lang="zh-CN" altLang="en-US" sz="2800" dirty="0"/>
          </a:p>
        </p:txBody>
      </p:sp>
      <p:pic>
        <p:nvPicPr>
          <p:cNvPr id="120834" name="Picture 2"/>
          <p:cNvPicPr>
            <a:picLocks noGrp="1" noChangeAspect="1" noChangeArrowheads="1"/>
          </p:cNvPicPr>
          <p:nvPr>
            <p:ph idx="1"/>
          </p:nvPr>
        </p:nvPicPr>
        <p:blipFill>
          <a:blip r:embed="rId2"/>
          <a:srcRect/>
          <a:stretch>
            <a:fillRect/>
          </a:stretch>
        </p:blipFill>
        <p:spPr bwMode="auto">
          <a:xfrm>
            <a:off x="548922" y="1600200"/>
            <a:ext cx="8046156" cy="4525963"/>
          </a:xfrm>
          <a:prstGeom prst="rect">
            <a:avLst/>
          </a:prstGeom>
          <a:noFill/>
          <a:ln w="9525">
            <a:noFill/>
            <a:miter lim="800000"/>
            <a:headEnd/>
            <a:tailEnd/>
          </a:ln>
          <a:effectLst/>
        </p:spPr>
      </p:pic>
    </p:spTree>
    <p:extLst>
      <p:ext uri="{BB962C8B-B14F-4D97-AF65-F5344CB8AC3E}">
        <p14:creationId xmlns:p14="http://schemas.microsoft.com/office/powerpoint/2010/main" val="1844057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lang="en-GB" altLang="zh-CN" sz="3600" dirty="0"/>
              <a:t>the presence or arrangement of </a:t>
            </a:r>
            <a:r>
              <a:rPr lang="en-GB" altLang="zh-CN" sz="3600" dirty="0">
                <a:solidFill>
                  <a:srgbClr val="0070C0"/>
                </a:solidFill>
              </a:rPr>
              <a:t>specific types of object </a:t>
            </a:r>
            <a:r>
              <a:rPr lang="en-GB" altLang="zh-CN" sz="3600" dirty="0"/>
              <a:t>(e.g. chairs around a table);</a:t>
            </a:r>
            <a:endParaRPr lang="zh-CN" altLang="en-US" dirty="0"/>
          </a:p>
        </p:txBody>
      </p:sp>
      <p:pic>
        <p:nvPicPr>
          <p:cNvPr id="121858" name="Picture 2"/>
          <p:cNvPicPr>
            <a:picLocks noGrp="1" noChangeAspect="1" noChangeArrowheads="1"/>
          </p:cNvPicPr>
          <p:nvPr>
            <p:ph idx="1"/>
          </p:nvPr>
        </p:nvPicPr>
        <p:blipFill>
          <a:blip r:embed="rId2"/>
          <a:srcRect/>
          <a:stretch>
            <a:fillRect/>
          </a:stretch>
        </p:blipFill>
        <p:spPr bwMode="auto">
          <a:xfrm>
            <a:off x="548922" y="1600200"/>
            <a:ext cx="8046156" cy="4525963"/>
          </a:xfrm>
          <a:prstGeom prst="rect">
            <a:avLst/>
          </a:prstGeom>
          <a:noFill/>
          <a:ln w="9525">
            <a:noFill/>
            <a:miter lim="800000"/>
            <a:headEnd/>
            <a:tailEnd/>
          </a:ln>
          <a:effectLst/>
        </p:spPr>
      </p:pic>
    </p:spTree>
    <p:extLst>
      <p:ext uri="{BB962C8B-B14F-4D97-AF65-F5344CB8AC3E}">
        <p14:creationId xmlns:p14="http://schemas.microsoft.com/office/powerpoint/2010/main" val="3588523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GB" altLang="zh-CN" dirty="0"/>
              <a:t>the depiction of </a:t>
            </a:r>
            <a:r>
              <a:rPr lang="en-GB" altLang="zh-CN" dirty="0">
                <a:solidFill>
                  <a:srgbClr val="0070C0"/>
                </a:solidFill>
              </a:rPr>
              <a:t>a particular type of event </a:t>
            </a:r>
            <a:r>
              <a:rPr lang="en-GB" altLang="zh-CN" dirty="0"/>
              <a:t>(e.g. a football match);</a:t>
            </a:r>
            <a:endParaRPr lang="zh-CN" altLang="en-US" dirty="0"/>
          </a:p>
        </p:txBody>
      </p:sp>
      <p:pic>
        <p:nvPicPr>
          <p:cNvPr id="122882" name="Picture 2"/>
          <p:cNvPicPr>
            <a:picLocks noGrp="1" noChangeAspect="1" noChangeArrowheads="1"/>
          </p:cNvPicPr>
          <p:nvPr>
            <p:ph idx="1"/>
          </p:nvPr>
        </p:nvPicPr>
        <p:blipFill>
          <a:blip r:embed="rId2"/>
          <a:srcRect/>
          <a:stretch>
            <a:fillRect/>
          </a:stretch>
        </p:blipFill>
        <p:spPr bwMode="auto">
          <a:xfrm>
            <a:off x="548922" y="1600200"/>
            <a:ext cx="8046156" cy="4525963"/>
          </a:xfrm>
          <a:prstGeom prst="rect">
            <a:avLst/>
          </a:prstGeom>
          <a:noFill/>
          <a:ln w="9525">
            <a:noFill/>
            <a:miter lim="800000"/>
            <a:headEnd/>
            <a:tailEnd/>
          </a:ln>
          <a:effectLst/>
        </p:spPr>
      </p:pic>
    </p:spTree>
    <p:extLst>
      <p:ext uri="{BB962C8B-B14F-4D97-AF65-F5344CB8AC3E}">
        <p14:creationId xmlns:p14="http://schemas.microsoft.com/office/powerpoint/2010/main" val="3106346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GB" altLang="zh-CN" sz="3200" dirty="0"/>
              <a:t>the presence of </a:t>
            </a:r>
            <a:r>
              <a:rPr lang="en-GB" altLang="zh-CN" sz="3200" dirty="0">
                <a:solidFill>
                  <a:srgbClr val="0070C0"/>
                </a:solidFill>
              </a:rPr>
              <a:t>named individuals, locations, or events</a:t>
            </a:r>
            <a:r>
              <a:rPr lang="zh-CN" altLang="en-US" sz="3200" dirty="0">
                <a:solidFill>
                  <a:srgbClr val="0070C0"/>
                </a:solidFill>
              </a:rPr>
              <a:t>：</a:t>
            </a:r>
            <a:r>
              <a:rPr lang="zh-CN" altLang="en-US" sz="3200" dirty="0"/>
              <a:t>习近平致意人群</a:t>
            </a:r>
          </a:p>
        </p:txBody>
      </p:sp>
      <p:pic>
        <p:nvPicPr>
          <p:cNvPr id="123906" name="Picture 2"/>
          <p:cNvPicPr>
            <a:picLocks noGrp="1" noChangeAspect="1" noChangeArrowheads="1"/>
          </p:cNvPicPr>
          <p:nvPr>
            <p:ph idx="1"/>
          </p:nvPr>
        </p:nvPicPr>
        <p:blipFill>
          <a:blip r:embed="rId2"/>
          <a:srcRect/>
          <a:stretch>
            <a:fillRect/>
          </a:stretch>
        </p:blipFill>
        <p:spPr bwMode="auto">
          <a:xfrm>
            <a:off x="548922" y="1600200"/>
            <a:ext cx="8046156" cy="4525963"/>
          </a:xfrm>
          <a:prstGeom prst="rect">
            <a:avLst/>
          </a:prstGeom>
          <a:noFill/>
          <a:ln w="9525">
            <a:noFill/>
            <a:miter lim="800000"/>
            <a:headEnd/>
            <a:tailEnd/>
          </a:ln>
          <a:effectLst/>
        </p:spPr>
      </p:pic>
    </p:spTree>
    <p:extLst>
      <p:ext uri="{BB962C8B-B14F-4D97-AF65-F5344CB8AC3E}">
        <p14:creationId xmlns:p14="http://schemas.microsoft.com/office/powerpoint/2010/main" val="3443816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ltLang="zh-CN" sz="3200" dirty="0">
                <a:solidFill>
                  <a:srgbClr val="0070C0"/>
                </a:solidFill>
              </a:rPr>
              <a:t>subjective emotions </a:t>
            </a:r>
            <a:r>
              <a:rPr lang="en-GB" altLang="zh-CN" sz="3200" dirty="0"/>
              <a:t>one might associate with the image (e.g. happiness);</a:t>
            </a:r>
            <a:endParaRPr lang="zh-CN" altLang="en-US" sz="3200" dirty="0"/>
          </a:p>
        </p:txBody>
      </p:sp>
      <p:pic>
        <p:nvPicPr>
          <p:cNvPr id="124930" name="Picture 2"/>
          <p:cNvPicPr>
            <a:picLocks noGrp="1" noChangeAspect="1" noChangeArrowheads="1"/>
          </p:cNvPicPr>
          <p:nvPr>
            <p:ph idx="1"/>
          </p:nvPr>
        </p:nvPicPr>
        <p:blipFill>
          <a:blip r:embed="rId2"/>
          <a:srcRect/>
          <a:stretch>
            <a:fillRect/>
          </a:stretch>
        </p:blipFill>
        <p:spPr bwMode="auto">
          <a:xfrm>
            <a:off x="548922" y="1600200"/>
            <a:ext cx="8046156" cy="4525963"/>
          </a:xfrm>
          <a:prstGeom prst="rect">
            <a:avLst/>
          </a:prstGeom>
          <a:noFill/>
          <a:ln w="9525">
            <a:noFill/>
            <a:miter lim="800000"/>
            <a:headEnd/>
            <a:tailEnd/>
          </a:ln>
          <a:effectLst/>
        </p:spPr>
      </p:pic>
    </p:spTree>
    <p:extLst>
      <p:ext uri="{BB962C8B-B14F-4D97-AF65-F5344CB8AC3E}">
        <p14:creationId xmlns:p14="http://schemas.microsoft.com/office/powerpoint/2010/main" val="1991057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547D14-FD2D-4D1D-8DFA-2D4A258CF80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BDC6793-C872-EA7B-CD0E-8723BB932ED1}"/>
              </a:ext>
            </a:extLst>
          </p:cNvPr>
          <p:cNvSpPr>
            <a:spLocks noGrp="1"/>
          </p:cNvSpPr>
          <p:nvPr>
            <p:ph idx="1"/>
          </p:nvPr>
        </p:nvSpPr>
        <p:spPr/>
        <p:txBody>
          <a:bodyPr/>
          <a:lstStyle/>
          <a:p>
            <a:r>
              <a:rPr lang="zh-CN" altLang="en-US" dirty="0"/>
              <a:t>爬虫获取数据</a:t>
            </a:r>
            <a:endParaRPr lang="en-US" altLang="zh-CN" dirty="0"/>
          </a:p>
          <a:p>
            <a:pPr lvl="1"/>
            <a:r>
              <a:rPr lang="zh-CN" altLang="en-US" dirty="0"/>
              <a:t>内容</a:t>
            </a:r>
            <a:endParaRPr lang="en-US" altLang="zh-CN" dirty="0"/>
          </a:p>
          <a:p>
            <a:pPr lvl="2"/>
            <a:r>
              <a:rPr lang="zh-CN" altLang="en-US" dirty="0"/>
              <a:t>结构化数据</a:t>
            </a:r>
            <a:endParaRPr lang="en-US" altLang="zh-CN" dirty="0"/>
          </a:p>
          <a:p>
            <a:pPr lvl="2"/>
            <a:r>
              <a:rPr lang="zh-CN" altLang="en-US" dirty="0"/>
              <a:t>非结构化数据</a:t>
            </a:r>
            <a:endParaRPr lang="en-US" altLang="zh-CN" dirty="0"/>
          </a:p>
          <a:p>
            <a:pPr lvl="3"/>
            <a:r>
              <a:rPr lang="zh-CN" altLang="en-US" dirty="0"/>
              <a:t>文本</a:t>
            </a:r>
            <a:endParaRPr lang="en-US" altLang="zh-CN" dirty="0"/>
          </a:p>
          <a:p>
            <a:pPr lvl="3"/>
            <a:r>
              <a:rPr lang="zh-CN" altLang="en-US" dirty="0"/>
              <a:t>图像</a:t>
            </a:r>
            <a:endParaRPr lang="en-US" altLang="zh-CN" dirty="0"/>
          </a:p>
          <a:p>
            <a:pPr lvl="3"/>
            <a:r>
              <a:rPr lang="zh-CN" altLang="en-US" dirty="0"/>
              <a:t>音频</a:t>
            </a:r>
            <a:endParaRPr lang="en-US" altLang="zh-CN" dirty="0"/>
          </a:p>
          <a:p>
            <a:pPr lvl="3"/>
            <a:r>
              <a:rPr lang="zh-CN" altLang="en-US" dirty="0"/>
              <a:t>视频</a:t>
            </a:r>
            <a:endParaRPr lang="en-US" altLang="zh-CN" dirty="0"/>
          </a:p>
          <a:p>
            <a:pPr lvl="1"/>
            <a:r>
              <a:rPr lang="zh-CN" altLang="en-US" dirty="0"/>
              <a:t>链接</a:t>
            </a:r>
            <a:endParaRPr lang="en-US" altLang="zh-CN" dirty="0"/>
          </a:p>
          <a:p>
            <a:pPr lvl="2"/>
            <a:r>
              <a:rPr lang="zh-CN" altLang="en-US" dirty="0"/>
              <a:t>链接分析</a:t>
            </a:r>
            <a:endParaRPr lang="en-US" altLang="zh-CN" dirty="0"/>
          </a:p>
          <a:p>
            <a:pPr lvl="1"/>
            <a:endParaRPr lang="zh-CN" altLang="en-US" dirty="0"/>
          </a:p>
        </p:txBody>
      </p:sp>
    </p:spTree>
    <p:extLst>
      <p:ext uri="{BB962C8B-B14F-4D97-AF65-F5344CB8AC3E}">
        <p14:creationId xmlns:p14="http://schemas.microsoft.com/office/powerpoint/2010/main" val="3561224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幸福的女人</a:t>
            </a:r>
          </a:p>
        </p:txBody>
      </p:sp>
      <p:pic>
        <p:nvPicPr>
          <p:cNvPr id="125954" name="Picture 2"/>
          <p:cNvPicPr>
            <a:picLocks noGrp="1" noChangeAspect="1" noChangeArrowheads="1"/>
          </p:cNvPicPr>
          <p:nvPr>
            <p:ph idx="1"/>
          </p:nvPr>
        </p:nvPicPr>
        <p:blipFill>
          <a:blip r:embed="rId2"/>
          <a:srcRect/>
          <a:stretch>
            <a:fillRect/>
          </a:stretch>
        </p:blipFill>
        <p:spPr bwMode="auto">
          <a:xfrm>
            <a:off x="548922" y="1600200"/>
            <a:ext cx="8046156" cy="4525963"/>
          </a:xfrm>
          <a:prstGeom prst="rect">
            <a:avLst/>
          </a:prstGeom>
          <a:noFill/>
          <a:ln w="9525">
            <a:noFill/>
            <a:miter lim="800000"/>
            <a:headEnd/>
            <a:tailEnd/>
          </a:ln>
          <a:effectLst/>
        </p:spPr>
      </p:pic>
    </p:spTree>
    <p:extLst>
      <p:ext uri="{BB962C8B-B14F-4D97-AF65-F5344CB8AC3E}">
        <p14:creationId xmlns:p14="http://schemas.microsoft.com/office/powerpoint/2010/main" val="965589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457200" y="274638"/>
            <a:ext cx="8229600" cy="1858962"/>
          </a:xfrm>
        </p:spPr>
        <p:txBody>
          <a:bodyPr>
            <a:normAutofit/>
          </a:bodyPr>
          <a:lstStyle/>
          <a:p>
            <a:pPr marL="342900" indent="-342900"/>
            <a:endParaRPr lang="zh-CN" altLang="en-US" dirty="0"/>
          </a:p>
        </p:txBody>
      </p:sp>
      <p:sp>
        <p:nvSpPr>
          <p:cNvPr id="13315" name="内容占位符 2"/>
          <p:cNvSpPr>
            <a:spLocks noGrp="1"/>
          </p:cNvSpPr>
          <p:nvPr>
            <p:ph idx="1"/>
          </p:nvPr>
        </p:nvSpPr>
        <p:spPr>
          <a:xfrm>
            <a:off x="457200" y="2060575"/>
            <a:ext cx="8229600" cy="4065588"/>
          </a:xfrm>
        </p:spPr>
        <p:txBody>
          <a:bodyPr>
            <a:normAutofit fontScale="85000" lnSpcReduction="20000"/>
          </a:bodyPr>
          <a:lstStyle/>
          <a:p>
            <a:pPr marL="342900" lvl="2" indent="-342900"/>
            <a:r>
              <a:rPr lang="en-US" altLang="zh-CN" sz="4000" dirty="0">
                <a:solidFill>
                  <a:srgbClr val="FF0000"/>
                </a:solidFill>
              </a:rPr>
              <a:t>CBIR </a:t>
            </a:r>
            <a:r>
              <a:rPr lang="zh-CN" altLang="en-US" sz="4000" dirty="0">
                <a:solidFill>
                  <a:srgbClr val="FF0000"/>
                </a:solidFill>
              </a:rPr>
              <a:t>的关键技术</a:t>
            </a:r>
            <a:r>
              <a:rPr lang="en-US" altLang="zh-CN" sz="4000" dirty="0">
                <a:solidFill>
                  <a:srgbClr val="FF0000"/>
                </a:solidFill>
              </a:rPr>
              <a:t>:</a:t>
            </a:r>
            <a:r>
              <a:rPr lang="zh-CN" altLang="en-US" sz="4000" dirty="0">
                <a:solidFill>
                  <a:srgbClr val="FF0000"/>
                </a:solidFill>
              </a:rPr>
              <a:t>图像特征提取和匹配</a:t>
            </a:r>
            <a:endParaRPr lang="en-US" altLang="zh-CN" sz="4000" dirty="0"/>
          </a:p>
          <a:p>
            <a:pPr marL="342900" lvl="2" indent="-342900"/>
            <a:r>
              <a:rPr lang="zh-CN" altLang="en-US" sz="4000" dirty="0"/>
              <a:t>特征</a:t>
            </a:r>
            <a:endParaRPr lang="en-US" altLang="zh-CN" sz="4000" dirty="0"/>
          </a:p>
          <a:p>
            <a:pPr marL="800100" lvl="3" indent="-342900"/>
            <a:r>
              <a:rPr lang="zh-CN" altLang="en-US" sz="3600" dirty="0"/>
              <a:t>颜色特征</a:t>
            </a:r>
            <a:endParaRPr lang="en-US" altLang="zh-CN" sz="3600" dirty="0"/>
          </a:p>
          <a:p>
            <a:pPr marL="800100" lvl="3" indent="-342900"/>
            <a:r>
              <a:rPr lang="zh-CN" altLang="en-US" sz="3600" dirty="0"/>
              <a:t>纹理特征</a:t>
            </a:r>
            <a:endParaRPr lang="en-US" altLang="zh-CN" sz="3600" dirty="0"/>
          </a:p>
          <a:p>
            <a:pPr marL="800100" lvl="3" indent="-342900"/>
            <a:r>
              <a:rPr lang="zh-CN" altLang="en-US" sz="3600" dirty="0"/>
              <a:t>形状特征</a:t>
            </a:r>
            <a:endParaRPr lang="en-US" altLang="zh-CN" sz="3600" dirty="0"/>
          </a:p>
          <a:p>
            <a:pPr marL="800100" lvl="3" indent="-342900"/>
            <a:r>
              <a:rPr lang="en-US" altLang="zh-CN" sz="3600" dirty="0">
                <a:solidFill>
                  <a:schemeClr val="accent1">
                    <a:lumMod val="20000"/>
                    <a:lumOff val="80000"/>
                  </a:schemeClr>
                </a:solidFill>
              </a:rPr>
              <a:t>CNN</a:t>
            </a:r>
            <a:r>
              <a:rPr lang="zh-CN" altLang="en-US" sz="3600" dirty="0">
                <a:solidFill>
                  <a:schemeClr val="accent1">
                    <a:lumMod val="20000"/>
                    <a:lumOff val="80000"/>
                  </a:schemeClr>
                </a:solidFill>
              </a:rPr>
              <a:t>特征</a:t>
            </a:r>
            <a:endParaRPr lang="en-US" altLang="zh-CN" sz="3600" dirty="0">
              <a:solidFill>
                <a:schemeClr val="accent1">
                  <a:lumMod val="20000"/>
                  <a:lumOff val="80000"/>
                </a:schemeClr>
              </a:solidFill>
            </a:endParaRPr>
          </a:p>
          <a:p>
            <a:pPr marL="1257300" lvl="4" indent="-342900"/>
            <a:r>
              <a:rPr lang="zh-CN" altLang="en-US" sz="3200" dirty="0"/>
              <a:t>空间位置特征</a:t>
            </a:r>
            <a:endParaRPr lang="en-US" altLang="zh-CN" sz="3200" dirty="0"/>
          </a:p>
          <a:p>
            <a:pPr marL="1257300" lvl="4" indent="-342900"/>
            <a:r>
              <a:rPr lang="zh-CN" altLang="en-US" sz="3200" dirty="0"/>
              <a:t>语义特征</a:t>
            </a:r>
            <a:endParaRPr lang="en-US" altLang="zh-CN" sz="3200" dirty="0"/>
          </a:p>
          <a:p>
            <a:pPr marL="0" lvl="2" indent="0">
              <a:buNone/>
            </a:pPr>
            <a:endParaRPr lang="zh-CN" altLang="en-US" sz="3600" dirty="0"/>
          </a:p>
          <a:p>
            <a:pPr marL="342900" lvl="2" indent="-342900"/>
            <a:endParaRPr lang="en-US" altLang="zh-CN" dirty="0"/>
          </a:p>
          <a:p>
            <a:endParaRPr lang="zh-CN" altLang="en-US" dirty="0"/>
          </a:p>
        </p:txBody>
      </p:sp>
      <p:sp>
        <p:nvSpPr>
          <p:cNvPr id="1331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fld id="{35445BB9-6D78-43EC-9A41-4F3E11B46AFE}" type="slidenum">
              <a:rPr lang="en-US" altLang="zh-CN" sz="1400" smtClean="0"/>
              <a:pPr eaLnBrk="1" hangingPunct="1">
                <a:spcBef>
                  <a:spcPct val="0"/>
                </a:spcBef>
                <a:buFontTx/>
                <a:buNone/>
              </a:pPr>
              <a:t>21</a:t>
            </a:fld>
            <a:endParaRPr lang="en-US" altLang="zh-CN" sz="1400"/>
          </a:p>
        </p:txBody>
      </p:sp>
    </p:spTree>
    <p:extLst>
      <p:ext uri="{BB962C8B-B14F-4D97-AF65-F5344CB8AC3E}">
        <p14:creationId xmlns:p14="http://schemas.microsoft.com/office/powerpoint/2010/main" val="3269877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629AA9E1-6BFE-4728-A610-564FD613379F}"/>
              </a:ext>
            </a:extLst>
          </p:cNvPr>
          <p:cNvSpPr>
            <a:spLocks noGrp="1"/>
          </p:cNvSpPr>
          <p:nvPr>
            <p:ph type="title"/>
          </p:nvPr>
        </p:nvSpPr>
        <p:spPr/>
        <p:txBody>
          <a:bodyPr/>
          <a:lstStyle/>
          <a:p>
            <a:r>
              <a:rPr lang="zh-CN" altLang="en-US" dirty="0"/>
              <a:t>三、</a:t>
            </a:r>
            <a:r>
              <a:rPr lang="en-US" altLang="zh-CN" dirty="0"/>
              <a:t> </a:t>
            </a:r>
            <a:r>
              <a:rPr lang="zh-CN" altLang="en-US" dirty="0"/>
              <a:t>颜色特征</a:t>
            </a:r>
          </a:p>
        </p:txBody>
      </p:sp>
      <p:sp>
        <p:nvSpPr>
          <p:cNvPr id="8195" name="内容占位符 2">
            <a:extLst>
              <a:ext uri="{FF2B5EF4-FFF2-40B4-BE49-F238E27FC236}">
                <a16:creationId xmlns:a16="http://schemas.microsoft.com/office/drawing/2014/main" id="{58F7B7C5-518C-4F1D-A796-A05E9C9B7045}"/>
              </a:ext>
            </a:extLst>
          </p:cNvPr>
          <p:cNvSpPr>
            <a:spLocks noGrp="1"/>
          </p:cNvSpPr>
          <p:nvPr>
            <p:ph idx="1"/>
          </p:nvPr>
        </p:nvSpPr>
        <p:spPr/>
        <p:txBody>
          <a:bodyPr/>
          <a:lstStyle/>
          <a:p>
            <a:r>
              <a:rPr lang="en-US" altLang="zh-CN">
                <a:solidFill>
                  <a:schemeClr val="tx2"/>
                </a:solidFill>
              </a:rPr>
              <a:t>Color Features</a:t>
            </a:r>
          </a:p>
          <a:p>
            <a:pPr lvl="1"/>
            <a:r>
              <a:rPr lang="zh-CN" altLang="en-US"/>
              <a:t>颜色是彩色图像最底层、最直观的物理特征，</a:t>
            </a:r>
            <a:endParaRPr lang="en-US" altLang="zh-CN"/>
          </a:p>
          <a:p>
            <a:pPr lvl="1"/>
            <a:r>
              <a:rPr lang="zh-CN" altLang="en-US"/>
              <a:t>通常对噪声，图像质量的退化，尺寸、分辨率和方向等的变化具有很强的鲁棒性，</a:t>
            </a:r>
            <a:endParaRPr lang="en-US" altLang="zh-CN"/>
          </a:p>
          <a:p>
            <a:pPr lvl="1"/>
            <a:r>
              <a:rPr lang="zh-CN" altLang="en-US"/>
              <a:t>是绝大多数基于内容的图像和视频检索的多媒体数据库中使用的特征之一</a:t>
            </a:r>
          </a:p>
        </p:txBody>
      </p:sp>
      <p:sp>
        <p:nvSpPr>
          <p:cNvPr id="8196" name="灯片编号占位符 3">
            <a:extLst>
              <a:ext uri="{FF2B5EF4-FFF2-40B4-BE49-F238E27FC236}">
                <a16:creationId xmlns:a16="http://schemas.microsoft.com/office/drawing/2014/main" id="{C3A1AE51-5D4D-4B49-BEB1-A06452A690E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5F0B467-0562-4756-A378-B022491AA181}" type="slidenum">
              <a:rPr lang="en-US" altLang="zh-CN"/>
              <a:pPr eaLnBrk="1" hangingPunct="1"/>
              <a:t>22</a:t>
            </a:fld>
            <a:endParaRPr lang="en-US" altLang="zh-CN"/>
          </a:p>
        </p:txBody>
      </p:sp>
    </p:spTree>
    <p:extLst>
      <p:ext uri="{BB962C8B-B14F-4D97-AF65-F5344CB8AC3E}">
        <p14:creationId xmlns:p14="http://schemas.microsoft.com/office/powerpoint/2010/main" val="3973843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014FBF42-FEAC-48B4-A38E-23EC63D531F3}"/>
              </a:ext>
            </a:extLst>
          </p:cNvPr>
          <p:cNvSpPr>
            <a:spLocks noGrp="1"/>
          </p:cNvSpPr>
          <p:nvPr>
            <p:ph type="title"/>
          </p:nvPr>
        </p:nvSpPr>
        <p:spPr/>
        <p:txBody>
          <a:bodyPr/>
          <a:lstStyle/>
          <a:p>
            <a:endParaRPr lang="zh-CN" altLang="en-US" dirty="0"/>
          </a:p>
        </p:txBody>
      </p:sp>
      <p:sp>
        <p:nvSpPr>
          <p:cNvPr id="28675" name="内容占位符 2">
            <a:extLst>
              <a:ext uri="{FF2B5EF4-FFF2-40B4-BE49-F238E27FC236}">
                <a16:creationId xmlns:a16="http://schemas.microsoft.com/office/drawing/2014/main" id="{CDC1E4BC-A9B2-4038-9B39-C6F27B9309C0}"/>
              </a:ext>
            </a:extLst>
          </p:cNvPr>
          <p:cNvSpPr>
            <a:spLocks noGrp="1"/>
          </p:cNvSpPr>
          <p:nvPr>
            <p:ph idx="1"/>
          </p:nvPr>
        </p:nvSpPr>
        <p:spPr/>
        <p:txBody>
          <a:bodyPr/>
          <a:lstStyle/>
          <a:p>
            <a:r>
              <a:rPr lang="en-US" altLang="zh-CN" b="1" dirty="0"/>
              <a:t>3.1  </a:t>
            </a:r>
            <a:r>
              <a:rPr lang="zh-CN" altLang="en-US" b="1" dirty="0"/>
              <a:t>颜色空间 </a:t>
            </a:r>
            <a:endParaRPr lang="en-US" altLang="zh-CN" b="1" dirty="0"/>
          </a:p>
          <a:p>
            <a:r>
              <a:rPr lang="en-US" altLang="zh-CN" b="1" dirty="0"/>
              <a:t>3.2  </a:t>
            </a:r>
            <a:r>
              <a:rPr lang="zh-CN" altLang="en-US" b="1" dirty="0"/>
              <a:t>颜色直方图</a:t>
            </a:r>
            <a:r>
              <a:rPr lang="en-US" altLang="zh-CN" b="1" dirty="0"/>
              <a:t>(Color Histogram)</a:t>
            </a:r>
            <a:r>
              <a:rPr lang="zh-CN" altLang="en-US" dirty="0"/>
              <a:t> </a:t>
            </a:r>
          </a:p>
          <a:p>
            <a:r>
              <a:rPr lang="en-US" altLang="zh-CN" b="1" dirty="0"/>
              <a:t>3.3  </a:t>
            </a:r>
            <a:r>
              <a:rPr lang="zh-CN" altLang="en-US" b="1" dirty="0"/>
              <a:t>颜色矩</a:t>
            </a:r>
            <a:r>
              <a:rPr lang="en-US" altLang="zh-CN" b="1" dirty="0"/>
              <a:t>(Color Moment)</a:t>
            </a:r>
          </a:p>
          <a:p>
            <a:endParaRPr lang="zh-CN" altLang="en-US" dirty="0"/>
          </a:p>
        </p:txBody>
      </p:sp>
      <p:sp>
        <p:nvSpPr>
          <p:cNvPr id="28676" name="灯片编号占位符 3">
            <a:extLst>
              <a:ext uri="{FF2B5EF4-FFF2-40B4-BE49-F238E27FC236}">
                <a16:creationId xmlns:a16="http://schemas.microsoft.com/office/drawing/2014/main" id="{D3D0F7B0-9B2C-4D4B-A5C0-D7A7C699DC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1E1F908-A742-4EBC-BC0C-07DA1E5D3313}" type="slidenum">
              <a:rPr lang="en-US" altLang="zh-CN"/>
              <a:pPr eaLnBrk="1" hangingPunct="1"/>
              <a:t>23</a:t>
            </a:fld>
            <a:endParaRPr lang="en-US" altLang="zh-CN"/>
          </a:p>
        </p:txBody>
      </p:sp>
    </p:spTree>
    <p:extLst>
      <p:ext uri="{BB962C8B-B14F-4D97-AF65-F5344CB8AC3E}">
        <p14:creationId xmlns:p14="http://schemas.microsoft.com/office/powerpoint/2010/main" val="2433372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2">
            <a:extLst>
              <a:ext uri="{FF2B5EF4-FFF2-40B4-BE49-F238E27FC236}">
                <a16:creationId xmlns:a16="http://schemas.microsoft.com/office/drawing/2014/main" id="{7F009696-6CD5-4EF3-9C0F-E661A9DBBE07}"/>
              </a:ext>
            </a:extLst>
          </p:cNvPr>
          <p:cNvSpPr>
            <a:spLocks noGrp="1"/>
          </p:cNvSpPr>
          <p:nvPr>
            <p:ph type="title"/>
          </p:nvPr>
        </p:nvSpPr>
        <p:spPr/>
        <p:txBody>
          <a:bodyPr>
            <a:normAutofit/>
          </a:bodyPr>
          <a:lstStyle/>
          <a:p>
            <a:r>
              <a:rPr lang="en-US" altLang="zh-CN" dirty="0"/>
              <a:t>3.1  </a:t>
            </a:r>
            <a:r>
              <a:rPr lang="zh-CN" altLang="en-US" dirty="0"/>
              <a:t>颜色空间 </a:t>
            </a:r>
          </a:p>
        </p:txBody>
      </p:sp>
      <p:sp>
        <p:nvSpPr>
          <p:cNvPr id="10243" name="内容占位符 3">
            <a:extLst>
              <a:ext uri="{FF2B5EF4-FFF2-40B4-BE49-F238E27FC236}">
                <a16:creationId xmlns:a16="http://schemas.microsoft.com/office/drawing/2014/main" id="{C0D05DD8-6E15-4A94-8D86-0DA170102323}"/>
              </a:ext>
            </a:extLst>
          </p:cNvPr>
          <p:cNvSpPr>
            <a:spLocks noGrp="1"/>
          </p:cNvSpPr>
          <p:nvPr>
            <p:ph idx="1"/>
          </p:nvPr>
        </p:nvSpPr>
        <p:spPr/>
        <p:txBody>
          <a:bodyPr/>
          <a:lstStyle/>
          <a:p>
            <a:pPr eaLnBrk="1" hangingPunct="1"/>
            <a:r>
              <a:rPr lang="zh-CN" altLang="en-US" dirty="0"/>
              <a:t>文本  多维空间</a:t>
            </a:r>
            <a:r>
              <a:rPr lang="en-US" altLang="zh-CN" dirty="0"/>
              <a:t>---term</a:t>
            </a:r>
          </a:p>
          <a:p>
            <a:r>
              <a:rPr lang="zh-CN" altLang="en-US" dirty="0"/>
              <a:t>颜色空间  </a:t>
            </a:r>
            <a:r>
              <a:rPr lang="en-US" altLang="zh-CN" dirty="0"/>
              <a:t>color spaces</a:t>
            </a:r>
          </a:p>
          <a:p>
            <a:pPr eaLnBrk="1" hangingPunct="1"/>
            <a:r>
              <a:rPr lang="zh-CN" altLang="en-US" dirty="0"/>
              <a:t>它的用途是在某些标准下用通常可接受的方式对彩色加以说明</a:t>
            </a:r>
            <a:endParaRPr lang="en-US" altLang="zh-CN" dirty="0"/>
          </a:p>
          <a:p>
            <a:pPr lvl="1" eaLnBrk="1" hangingPunct="1"/>
            <a:r>
              <a:rPr lang="en-US" altLang="zh-CN" dirty="0"/>
              <a:t>RGB color space</a:t>
            </a:r>
          </a:p>
          <a:p>
            <a:pPr lvl="2" eaLnBrk="1" hangingPunct="1"/>
            <a:r>
              <a:rPr lang="en-US" altLang="zh-CN" dirty="0"/>
              <a:t>Red, green, blue</a:t>
            </a:r>
          </a:p>
          <a:p>
            <a:pPr lvl="3" eaLnBrk="1" hangingPunct="1"/>
            <a:r>
              <a:rPr lang="en-US" altLang="zh-CN" dirty="0"/>
              <a:t>0~255</a:t>
            </a:r>
          </a:p>
          <a:p>
            <a:pPr lvl="1" eaLnBrk="1" hangingPunct="1"/>
            <a:r>
              <a:rPr lang="en-US" altLang="zh-CN" dirty="0"/>
              <a:t>Other color spaces</a:t>
            </a:r>
          </a:p>
          <a:p>
            <a:pPr lvl="2" eaLnBrk="1" hangingPunct="1"/>
            <a:r>
              <a:rPr lang="en-US" altLang="zh-CN" dirty="0"/>
              <a:t>HSV, Lab, Luv, …</a:t>
            </a:r>
          </a:p>
          <a:p>
            <a:endParaRPr lang="zh-CN" altLang="en-US" dirty="0"/>
          </a:p>
        </p:txBody>
      </p:sp>
      <p:sp>
        <p:nvSpPr>
          <p:cNvPr id="10244" name="灯片编号占位符 1">
            <a:extLst>
              <a:ext uri="{FF2B5EF4-FFF2-40B4-BE49-F238E27FC236}">
                <a16:creationId xmlns:a16="http://schemas.microsoft.com/office/drawing/2014/main" id="{2A984BC5-E9EC-4368-8C96-7059D159ED3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1C9EA36-DAB9-42E9-B34A-B88B97D46ED1}" type="slidenum">
              <a:rPr lang="en-US" altLang="zh-CN"/>
              <a:pPr eaLnBrk="1" hangingPunct="1"/>
              <a:t>24</a:t>
            </a:fld>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D630E7B3-243E-43E6-8D05-EB0C36894481}"/>
              </a:ext>
            </a:extLst>
          </p:cNvPr>
          <p:cNvSpPr>
            <a:spLocks noGrp="1"/>
          </p:cNvSpPr>
          <p:nvPr>
            <p:ph type="title"/>
          </p:nvPr>
        </p:nvSpPr>
        <p:spPr/>
        <p:txBody>
          <a:bodyPr/>
          <a:lstStyle/>
          <a:p>
            <a:endParaRPr lang="zh-CN" altLang="en-US"/>
          </a:p>
        </p:txBody>
      </p:sp>
      <p:sp>
        <p:nvSpPr>
          <p:cNvPr id="11267" name="内容占位符 2">
            <a:extLst>
              <a:ext uri="{FF2B5EF4-FFF2-40B4-BE49-F238E27FC236}">
                <a16:creationId xmlns:a16="http://schemas.microsoft.com/office/drawing/2014/main" id="{DE3DC22D-8C87-429C-A556-24150DF28097}"/>
              </a:ext>
            </a:extLst>
          </p:cNvPr>
          <p:cNvSpPr>
            <a:spLocks noGrp="1"/>
          </p:cNvSpPr>
          <p:nvPr>
            <p:ph idx="1"/>
          </p:nvPr>
        </p:nvSpPr>
        <p:spPr/>
        <p:txBody>
          <a:bodyPr/>
          <a:lstStyle/>
          <a:p>
            <a:r>
              <a:rPr lang="en-US" altLang="zh-CN"/>
              <a:t>1</a:t>
            </a:r>
            <a:r>
              <a:rPr lang="zh-CN" altLang="en-US"/>
              <a:t>、</a:t>
            </a:r>
            <a:r>
              <a:rPr lang="en-US" altLang="zh-CN"/>
              <a:t>RGB</a:t>
            </a:r>
            <a:r>
              <a:rPr lang="zh-CN" altLang="en-US"/>
              <a:t>空间</a:t>
            </a:r>
            <a:endParaRPr lang="en-US" altLang="zh-CN"/>
          </a:p>
          <a:p>
            <a:r>
              <a:rPr lang="en-US" altLang="zh-CN"/>
              <a:t>2</a:t>
            </a:r>
            <a:r>
              <a:rPr lang="zh-CN" altLang="en-US"/>
              <a:t>、</a:t>
            </a:r>
            <a:r>
              <a:rPr lang="en-US" altLang="zh-CN"/>
              <a:t>HSV</a:t>
            </a:r>
          </a:p>
          <a:p>
            <a:r>
              <a:rPr lang="en-US" altLang="zh-CN"/>
              <a:t>3</a:t>
            </a:r>
            <a:r>
              <a:rPr lang="zh-CN" altLang="en-US"/>
              <a:t>、转换公式</a:t>
            </a:r>
          </a:p>
        </p:txBody>
      </p:sp>
      <p:sp>
        <p:nvSpPr>
          <p:cNvPr id="11268" name="灯片编号占位符 3">
            <a:extLst>
              <a:ext uri="{FF2B5EF4-FFF2-40B4-BE49-F238E27FC236}">
                <a16:creationId xmlns:a16="http://schemas.microsoft.com/office/drawing/2014/main" id="{EA19F334-D7E3-473B-8A1D-FC68F6A150D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62E4750-A519-4F2C-A181-BE72BC27835C}" type="slidenum">
              <a:rPr lang="en-US" altLang="zh-CN"/>
              <a:pPr eaLnBrk="1" hangingPunct="1"/>
              <a:t>25</a:t>
            </a:fld>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3">
            <a:extLst>
              <a:ext uri="{FF2B5EF4-FFF2-40B4-BE49-F238E27FC236}">
                <a16:creationId xmlns:a16="http://schemas.microsoft.com/office/drawing/2014/main" id="{5F9A7790-FEF6-4CF8-8742-C808F78EE7E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D1378BA-46D4-4886-8C44-D60EB730E79E}" type="slidenum">
              <a:rPr lang="en-US" altLang="zh-CN"/>
              <a:pPr eaLnBrk="1" hangingPunct="1"/>
              <a:t>26</a:t>
            </a:fld>
            <a:endParaRPr lang="en-US" altLang="zh-CN"/>
          </a:p>
        </p:txBody>
      </p:sp>
      <p:sp>
        <p:nvSpPr>
          <p:cNvPr id="7171" name="Rectangle 2">
            <a:extLst>
              <a:ext uri="{FF2B5EF4-FFF2-40B4-BE49-F238E27FC236}">
                <a16:creationId xmlns:a16="http://schemas.microsoft.com/office/drawing/2014/main" id="{8BE50B70-1559-44AB-BD56-0113523DB147}"/>
              </a:ext>
            </a:extLst>
          </p:cNvPr>
          <p:cNvSpPr>
            <a:spLocks noChangeArrowheads="1"/>
          </p:cNvSpPr>
          <p:nvPr/>
        </p:nvSpPr>
        <p:spPr bwMode="auto">
          <a:xfrm>
            <a:off x="685800" y="228600"/>
            <a:ext cx="7772400" cy="914400"/>
          </a:xfrm>
          <a:prstGeom prst="rect">
            <a:avLst/>
          </a:prstGeom>
          <a:noFill/>
          <a:ln w="9525">
            <a:noFill/>
            <a:miter lim="800000"/>
            <a:headEnd/>
            <a:tailEnd/>
          </a:ln>
          <a:effectLst>
            <a:outerShdw dist="28398" dir="3806097" algn="ctr" rotWithShape="0">
              <a:schemeClr val="bg2"/>
            </a:outerShdw>
          </a:effectLst>
        </p:spPr>
        <p:txBody>
          <a:bodyPr anchor="ctr"/>
          <a:lstStyle/>
          <a:p>
            <a:pPr algn="ctr">
              <a:defRPr/>
            </a:pPr>
            <a:r>
              <a:rPr lang="en-US" altLang="zh-CN" sz="4400">
                <a:solidFill>
                  <a:schemeClr val="tx2"/>
                </a:solidFill>
                <a:latin typeface="Arial" charset="0"/>
                <a:ea typeface="宋体" charset="-122"/>
              </a:rPr>
              <a:t>1</a:t>
            </a:r>
            <a:r>
              <a:rPr lang="zh-CN" altLang="en-US" sz="4400">
                <a:solidFill>
                  <a:schemeClr val="tx2"/>
                </a:solidFill>
                <a:latin typeface="Arial" charset="0"/>
                <a:ea typeface="宋体" charset="-122"/>
              </a:rPr>
              <a:t>、</a:t>
            </a:r>
            <a:r>
              <a:rPr lang="en-US" altLang="zh-CN" sz="4400">
                <a:solidFill>
                  <a:schemeClr val="tx2"/>
                </a:solidFill>
                <a:latin typeface="Arial" charset="0"/>
                <a:ea typeface="宋体" charset="-122"/>
              </a:rPr>
              <a:t>RGB</a:t>
            </a:r>
            <a:r>
              <a:rPr lang="zh-CN" altLang="en-US" sz="4400">
                <a:solidFill>
                  <a:schemeClr val="tx2"/>
                </a:solidFill>
                <a:latin typeface="Arial" charset="0"/>
                <a:ea typeface="宋体" charset="-122"/>
              </a:rPr>
              <a:t>空间</a:t>
            </a:r>
          </a:p>
        </p:txBody>
      </p:sp>
      <p:sp>
        <p:nvSpPr>
          <p:cNvPr id="12292" name="Rectangle 3">
            <a:extLst>
              <a:ext uri="{FF2B5EF4-FFF2-40B4-BE49-F238E27FC236}">
                <a16:creationId xmlns:a16="http://schemas.microsoft.com/office/drawing/2014/main" id="{932CDB3B-FAD5-4541-A0AB-5FF5B00E91ED}"/>
              </a:ext>
            </a:extLst>
          </p:cNvPr>
          <p:cNvSpPr>
            <a:spLocks noChangeArrowheads="1"/>
          </p:cNvSpPr>
          <p:nvPr/>
        </p:nvSpPr>
        <p:spPr bwMode="auto">
          <a:xfrm>
            <a:off x="685800" y="14478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2800"/>
              <a:t>RGB </a:t>
            </a:r>
            <a:r>
              <a:rPr lang="zh-CN" altLang="en-US" sz="2800"/>
              <a:t>颜色空间</a:t>
            </a:r>
          </a:p>
          <a:p>
            <a:pPr lvl="1" eaLnBrk="1" hangingPunct="1">
              <a:spcBef>
                <a:spcPct val="20000"/>
              </a:spcBef>
              <a:buFontTx/>
              <a:buChar char="–"/>
            </a:pPr>
            <a:r>
              <a:rPr lang="en-US" altLang="zh-CN" sz="2400"/>
              <a:t>RGB</a:t>
            </a:r>
            <a:r>
              <a:rPr lang="zh-CN" altLang="en-US" sz="2400"/>
              <a:t>对应红绿蓝三种原色光，自然界的所有颜色都可以用这三种光混合而成。在描述时，用</a:t>
            </a:r>
            <a:r>
              <a:rPr lang="en-US" altLang="zh-CN" sz="2400"/>
              <a:t>R</a:t>
            </a:r>
            <a:r>
              <a:rPr lang="zh-CN" altLang="en-US" sz="2400"/>
              <a:t>、</a:t>
            </a:r>
            <a:r>
              <a:rPr lang="en-US" altLang="zh-CN" sz="2400"/>
              <a:t>G</a:t>
            </a:r>
            <a:r>
              <a:rPr lang="zh-CN" altLang="en-US" sz="2400"/>
              <a:t>、</a:t>
            </a:r>
            <a:r>
              <a:rPr lang="en-US" altLang="zh-CN" sz="2400"/>
              <a:t>B</a:t>
            </a:r>
            <a:r>
              <a:rPr lang="zh-CN" altLang="en-US" sz="2400"/>
              <a:t>作为相互垂直的坐标轴来表示，是一种加光模式</a:t>
            </a:r>
          </a:p>
          <a:p>
            <a:pPr lvl="1" eaLnBrk="1" hangingPunct="1">
              <a:spcBef>
                <a:spcPct val="20000"/>
              </a:spcBef>
              <a:buFontTx/>
              <a:buChar char="–"/>
            </a:pPr>
            <a:r>
              <a:rPr lang="en-US" altLang="zh-CN" sz="2400"/>
              <a:t>RGB</a:t>
            </a:r>
            <a:r>
              <a:rPr lang="zh-CN" altLang="en-US" sz="2400"/>
              <a:t>色彩空间在色彩的处理过程中主要是用来描述显示器、电视、扫描仪、数字相机等设备的。</a:t>
            </a:r>
          </a:p>
          <a:p>
            <a:pPr lvl="2" eaLnBrk="1" hangingPunct="1">
              <a:spcBef>
                <a:spcPct val="20000"/>
              </a:spcBef>
              <a:buFontTx/>
              <a:buChar char="•"/>
            </a:pPr>
            <a:r>
              <a:rPr lang="zh-CN" altLang="en-US" sz="2000">
                <a:solidFill>
                  <a:srgbClr val="FF3300"/>
                </a:solidFill>
              </a:rPr>
              <a:t>三种基色中的每一种都有一个</a:t>
            </a:r>
            <a:r>
              <a:rPr lang="en-US" altLang="zh-CN" sz="2000">
                <a:solidFill>
                  <a:srgbClr val="FF3300"/>
                </a:solidFill>
              </a:rPr>
              <a:t>0~255</a:t>
            </a:r>
            <a:r>
              <a:rPr lang="zh-CN" altLang="en-US" sz="2000">
                <a:solidFill>
                  <a:srgbClr val="FF3300"/>
                </a:solidFill>
              </a:rPr>
              <a:t>的值</a:t>
            </a:r>
          </a:p>
          <a:p>
            <a:pPr lvl="2" eaLnBrk="1" hangingPunct="1">
              <a:spcBef>
                <a:spcPct val="20000"/>
              </a:spcBef>
              <a:buFontTx/>
              <a:buChar char="•"/>
            </a:pPr>
            <a:r>
              <a:rPr lang="zh-CN" altLang="en-US" sz="2000"/>
              <a:t>通过对红绿蓝的各种值进行组合来改变像素的颜色</a:t>
            </a:r>
          </a:p>
          <a:p>
            <a:pPr lvl="2" eaLnBrk="1" hangingPunct="1">
              <a:spcBef>
                <a:spcPct val="20000"/>
              </a:spcBef>
              <a:buFontTx/>
              <a:buChar char="•"/>
            </a:pPr>
            <a:r>
              <a:rPr lang="zh-CN" altLang="en-US" sz="2000"/>
              <a:t>所有基色相加形成白色</a:t>
            </a:r>
          </a:p>
          <a:p>
            <a:pPr lvl="2" eaLnBrk="1" hangingPunct="1">
              <a:spcBef>
                <a:spcPct val="20000"/>
              </a:spcBef>
              <a:buFontTx/>
              <a:buChar char="•"/>
            </a:pPr>
            <a:r>
              <a:rPr lang="zh-CN" altLang="en-US" sz="2000"/>
              <a:t>所有基色的值都为</a:t>
            </a:r>
            <a:r>
              <a:rPr lang="en-US" altLang="zh-CN" sz="2000"/>
              <a:t>0</a:t>
            </a:r>
            <a:r>
              <a:rPr lang="zh-CN" altLang="en-US" sz="2000"/>
              <a:t>时，得到黑色</a:t>
            </a:r>
          </a:p>
          <a:p>
            <a:pPr lvl="1" eaLnBrk="1" hangingPunct="1">
              <a:spcBef>
                <a:spcPct val="20000"/>
              </a:spcBef>
              <a:buFontTx/>
              <a:buChar char="–"/>
            </a:pPr>
            <a:r>
              <a:rPr lang="zh-CN" altLang="en-US" sz="2400"/>
              <a:t>可以细分为</a:t>
            </a:r>
            <a:r>
              <a:rPr lang="en-US" altLang="zh-CN" sz="2400"/>
              <a:t>Adobe RGB</a:t>
            </a:r>
            <a:r>
              <a:rPr lang="zh-CN" altLang="en-US" sz="2400"/>
              <a:t>、</a:t>
            </a:r>
            <a:r>
              <a:rPr lang="en-US" altLang="zh-CN" sz="2400"/>
              <a:t>Apple RGB</a:t>
            </a:r>
            <a:r>
              <a:rPr lang="zh-CN" altLang="en-US" sz="2400"/>
              <a:t>、</a:t>
            </a:r>
            <a:r>
              <a:rPr lang="en-US" altLang="zh-CN" sz="2400"/>
              <a:t>sRGB</a:t>
            </a:r>
            <a:r>
              <a:rPr lang="zh-CN" altLang="en-US" sz="2400"/>
              <a:t>、</a:t>
            </a:r>
            <a:r>
              <a:rPr lang="en-US" altLang="zh-CN" sz="2400"/>
              <a:t>ColorMatch RGB</a:t>
            </a:r>
            <a:r>
              <a:rPr lang="zh-CN" altLang="en-US" sz="2400"/>
              <a:t>、</a:t>
            </a:r>
            <a:r>
              <a:rPr lang="en-US" altLang="zh-CN" sz="2400"/>
              <a:t>CIE RGB</a:t>
            </a:r>
            <a:r>
              <a:rPr lang="zh-CN" altLang="en-US" sz="2400"/>
              <a:t>等多种</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a:extLst>
              <a:ext uri="{FF2B5EF4-FFF2-40B4-BE49-F238E27FC236}">
                <a16:creationId xmlns:a16="http://schemas.microsoft.com/office/drawing/2014/main" id="{60030838-A538-471C-838F-B20429A740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BD7EA94-29ED-4622-B26C-E2EA17B591F6}" type="slidenum">
              <a:rPr lang="en-US" altLang="zh-CN"/>
              <a:pPr eaLnBrk="1" hangingPunct="1"/>
              <a:t>27</a:t>
            </a:fld>
            <a:endParaRPr lang="en-US" altLang="zh-CN"/>
          </a:p>
        </p:txBody>
      </p:sp>
      <p:pic>
        <p:nvPicPr>
          <p:cNvPr id="13315" name="Picture 2" descr="5-7">
            <a:extLst>
              <a:ext uri="{FF2B5EF4-FFF2-40B4-BE49-F238E27FC236}">
                <a16:creationId xmlns:a16="http://schemas.microsoft.com/office/drawing/2014/main" id="{E083710C-68BB-4F80-888A-65F0CBD86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714500"/>
            <a:ext cx="5218113"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3">
            <a:extLst>
              <a:ext uri="{FF2B5EF4-FFF2-40B4-BE49-F238E27FC236}">
                <a16:creationId xmlns:a16="http://schemas.microsoft.com/office/drawing/2014/main" id="{85893F77-1F52-4638-86FD-1B0DDEB33F51}"/>
              </a:ext>
            </a:extLst>
          </p:cNvPr>
          <p:cNvSpPr>
            <a:spLocks noChangeArrowheads="1"/>
          </p:cNvSpPr>
          <p:nvPr/>
        </p:nvSpPr>
        <p:spPr bwMode="auto">
          <a:xfrm>
            <a:off x="1295400" y="179388"/>
            <a:ext cx="71135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solidFill>
                  <a:srgbClr val="800000"/>
                </a:solidFill>
                <a:latin typeface="Times New Roman" panose="02020603050405020304" pitchFamily="18" charset="0"/>
              </a:rPr>
              <a:t>RGB</a:t>
            </a:r>
            <a:r>
              <a:rPr kumimoji="1" lang="zh-CN" altLang="en-US" sz="2400">
                <a:solidFill>
                  <a:srgbClr val="800000"/>
                </a:solidFill>
                <a:latin typeface="Times New Roman" panose="02020603050405020304" pitchFamily="18" charset="0"/>
              </a:rPr>
              <a:t>色彩空间</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a:extLst>
              <a:ext uri="{FF2B5EF4-FFF2-40B4-BE49-F238E27FC236}">
                <a16:creationId xmlns:a16="http://schemas.microsoft.com/office/drawing/2014/main" id="{37E69845-5AFF-4ECD-BAB0-0CBD93F5622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7CADBC5-0ECC-406F-90F9-146203DF871A}" type="slidenum">
              <a:rPr lang="en-US" altLang="zh-CN"/>
              <a:pPr eaLnBrk="1" hangingPunct="1"/>
              <a:t>28</a:t>
            </a:fld>
            <a:endParaRPr lang="en-US" altLang="zh-CN"/>
          </a:p>
        </p:txBody>
      </p:sp>
      <p:pic>
        <p:nvPicPr>
          <p:cNvPr id="14339" name="Picture 2" descr="RGB_channels_separation">
            <a:extLst>
              <a:ext uri="{FF2B5EF4-FFF2-40B4-BE49-F238E27FC236}">
                <a16:creationId xmlns:a16="http://schemas.microsoft.com/office/drawing/2014/main" id="{518A968C-AF34-4EB9-800F-FAE76B4B2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692150"/>
            <a:ext cx="6330950" cy="506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CNN</a:t>
            </a:r>
            <a:r>
              <a:rPr lang="zh-CN" altLang="en-US" dirty="0"/>
              <a:t>的单层结构</a:t>
            </a:r>
          </a:p>
        </p:txBody>
      </p:sp>
      <p:sp>
        <p:nvSpPr>
          <p:cNvPr id="5" name="内容占位符 4"/>
          <p:cNvSpPr>
            <a:spLocks noGrp="1"/>
          </p:cNvSpPr>
          <p:nvPr>
            <p:ph idx="1"/>
          </p:nvPr>
        </p:nvSpPr>
        <p:spPr/>
        <p:txBody>
          <a:bodyPr/>
          <a:lstStyle/>
          <a:p>
            <a:r>
              <a:rPr lang="en-US" altLang="zh-CN" dirty="0"/>
              <a:t>3</a:t>
            </a:r>
            <a:r>
              <a:rPr lang="zh-CN" altLang="en-US" dirty="0"/>
              <a:t>通道的</a:t>
            </a:r>
            <a:r>
              <a:rPr lang="en-US" altLang="zh-CN" dirty="0"/>
              <a:t>RGB</a:t>
            </a:r>
            <a:r>
              <a:rPr lang="zh-CN" altLang="en-US" dirty="0"/>
              <a:t>图片</a:t>
            </a:r>
            <a:endParaRPr lang="en-US" altLang="zh-CN" dirty="0"/>
          </a:p>
          <a:p>
            <a:pPr lvl="1"/>
            <a:r>
              <a:rPr lang="en-US" altLang="zh-CN" dirty="0"/>
              <a:t>6 x 6 x 3</a:t>
            </a:r>
            <a:r>
              <a:rPr lang="zh-CN" altLang="en-US" dirty="0"/>
              <a:t>，分别表示图片的高度、宽度和通道</a:t>
            </a:r>
            <a:endParaRPr lang="en-US" altLang="zh-CN" dirty="0"/>
          </a:p>
          <a:p>
            <a:r>
              <a:rPr lang="zh-CN" altLang="en-US" dirty="0"/>
              <a:t>卷积核</a:t>
            </a:r>
            <a:r>
              <a:rPr lang="en-US" altLang="zh-CN" dirty="0"/>
              <a:t>---</a:t>
            </a:r>
            <a:r>
              <a:rPr lang="zh-CN" altLang="en-US" dirty="0"/>
              <a:t>滤波器组</a:t>
            </a:r>
            <a:endParaRPr lang="en-US" altLang="zh-CN" dirty="0"/>
          </a:p>
          <a:p>
            <a:pPr lvl="1"/>
            <a:r>
              <a:rPr lang="zh-CN" altLang="en-US" dirty="0"/>
              <a:t>垂直边缘检测，水平边缘检测</a:t>
            </a:r>
          </a:p>
        </p:txBody>
      </p:sp>
      <p:pic>
        <p:nvPicPr>
          <p:cNvPr id="123906" name="Picture 2"/>
          <p:cNvPicPr>
            <a:picLocks noChangeAspect="1" noChangeArrowheads="1"/>
          </p:cNvPicPr>
          <p:nvPr/>
        </p:nvPicPr>
        <p:blipFill>
          <a:blip r:embed="rId2"/>
          <a:srcRect/>
          <a:stretch>
            <a:fillRect/>
          </a:stretch>
        </p:blipFill>
        <p:spPr bwMode="auto">
          <a:xfrm>
            <a:off x="571472" y="3929066"/>
            <a:ext cx="8086725" cy="2638425"/>
          </a:xfrm>
          <a:prstGeom prst="rect">
            <a:avLst/>
          </a:prstGeom>
          <a:noFill/>
          <a:ln w="9525">
            <a:noFill/>
            <a:miter lim="800000"/>
            <a:headEnd/>
            <a:tailEnd/>
          </a:ln>
          <a:effectLst/>
        </p:spPr>
      </p:pic>
    </p:spTree>
    <p:extLst>
      <p:ext uri="{BB962C8B-B14F-4D97-AF65-F5344CB8AC3E}">
        <p14:creationId xmlns:p14="http://schemas.microsoft.com/office/powerpoint/2010/main" val="2415329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solidFill>
                  <a:schemeClr val="accent1">
                    <a:lumMod val="20000"/>
                    <a:lumOff val="80000"/>
                  </a:schemeClr>
                </a:solidFill>
              </a:rPr>
              <a:t>一、图像检索</a:t>
            </a:r>
            <a:endParaRPr lang="en-US" altLang="zh-CN" dirty="0">
              <a:solidFill>
                <a:schemeClr val="accent1">
                  <a:lumMod val="20000"/>
                  <a:lumOff val="80000"/>
                </a:schemeClr>
              </a:solidFill>
            </a:endParaRPr>
          </a:p>
          <a:p>
            <a:r>
              <a:rPr lang="zh-CN" altLang="en-US" dirty="0"/>
              <a:t>二、图像特征</a:t>
            </a:r>
            <a:endParaRPr lang="en-US" altLang="zh-CN" dirty="0"/>
          </a:p>
          <a:p>
            <a:r>
              <a:rPr lang="zh-CN" altLang="en-US" dirty="0"/>
              <a:t>三、颜色特征</a:t>
            </a:r>
            <a:endParaRPr lang="en-US" altLang="zh-CN" dirty="0"/>
          </a:p>
          <a:p>
            <a:r>
              <a:rPr lang="zh-CN" altLang="en-US" b="1" dirty="0"/>
              <a:t>四、</a:t>
            </a:r>
            <a:r>
              <a:rPr lang="zh-CN" altLang="zh-CN" b="1" dirty="0"/>
              <a:t>纹理特征</a:t>
            </a:r>
            <a:endParaRPr lang="en-US" altLang="zh-CN" b="1" dirty="0"/>
          </a:p>
          <a:p>
            <a:r>
              <a:rPr lang="zh-CN" altLang="en-US" b="1" dirty="0"/>
              <a:t>五、</a:t>
            </a:r>
            <a:r>
              <a:rPr lang="zh-CN" altLang="en-US" dirty="0"/>
              <a:t>形状</a:t>
            </a:r>
            <a:r>
              <a:rPr lang="zh-CN" altLang="zh-CN" dirty="0"/>
              <a:t>特征</a:t>
            </a:r>
            <a:endParaRPr lang="en-US" altLang="zh-CN" dirty="0"/>
          </a:p>
          <a:p>
            <a:endParaRPr lang="zh-CN" altLang="en-US" dirty="0"/>
          </a:p>
        </p:txBody>
      </p:sp>
    </p:spTree>
    <p:extLst>
      <p:ext uri="{BB962C8B-B14F-4D97-AF65-F5344CB8AC3E}">
        <p14:creationId xmlns:p14="http://schemas.microsoft.com/office/powerpoint/2010/main" val="453758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a:extLst>
              <a:ext uri="{FF2B5EF4-FFF2-40B4-BE49-F238E27FC236}">
                <a16:creationId xmlns:a16="http://schemas.microsoft.com/office/drawing/2014/main" id="{A2B30CE6-950F-4C42-8601-5D832E035A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F3C648B-6B6F-4F43-A9EE-93DFE6AF73C2}" type="slidenum">
              <a:rPr lang="en-US" altLang="zh-CN"/>
              <a:pPr eaLnBrk="1" hangingPunct="1"/>
              <a:t>30</a:t>
            </a:fld>
            <a:endParaRPr lang="en-US" altLang="zh-CN"/>
          </a:p>
        </p:txBody>
      </p:sp>
      <p:sp>
        <p:nvSpPr>
          <p:cNvPr id="15363" name="Rectangle 4">
            <a:extLst>
              <a:ext uri="{FF2B5EF4-FFF2-40B4-BE49-F238E27FC236}">
                <a16:creationId xmlns:a16="http://schemas.microsoft.com/office/drawing/2014/main" id="{F4FB292D-A983-45C2-A91A-BB66780436B4}"/>
              </a:ext>
            </a:extLst>
          </p:cNvPr>
          <p:cNvSpPr>
            <a:spLocks noChangeArrowheads="1"/>
          </p:cNvSpPr>
          <p:nvPr/>
        </p:nvSpPr>
        <p:spPr bwMode="auto">
          <a:xfrm>
            <a:off x="2146300" y="3695700"/>
            <a:ext cx="57785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1200"/>
          </a:p>
          <a:p>
            <a:r>
              <a:rPr lang="en-US" altLang="zh-CN" sz="1200"/>
              <a:t>210   209   204   202   197   247   143    71     64     80     84     54    54    57    58   </a:t>
            </a:r>
          </a:p>
          <a:p>
            <a:r>
              <a:rPr lang="en-US" altLang="zh-CN" sz="1200"/>
              <a:t>206   196   203   197   195   210   207    56     63     58     53     53    61    62    51   </a:t>
            </a:r>
          </a:p>
          <a:p>
            <a:r>
              <a:rPr lang="en-US" altLang="zh-CN" sz="1200"/>
              <a:t>201   207   192   201   198   213   156    69     65     57     55     52    53    60    50   </a:t>
            </a:r>
          </a:p>
          <a:p>
            <a:r>
              <a:rPr lang="en-US" altLang="zh-CN" sz="1200"/>
              <a:t>216   206   211   193   202   207   208    57     69     60     55     77    49    62    61   </a:t>
            </a:r>
          </a:p>
          <a:p>
            <a:r>
              <a:rPr lang="en-US" altLang="zh-CN" sz="1200"/>
              <a:t>221   206   211   194   196   197   220    56     63     60     55     46    97    58   106   </a:t>
            </a:r>
          </a:p>
          <a:p>
            <a:r>
              <a:rPr lang="en-US" altLang="zh-CN" sz="1200"/>
              <a:t>209   214   224   199   194   193   204   173    64     60     59     51    62    56    48   </a:t>
            </a:r>
          </a:p>
          <a:p>
            <a:r>
              <a:rPr lang="en-US" altLang="zh-CN" sz="1200"/>
              <a:t>204   212   213   208   191   190   191   214    60     62     66     76    51    49    55   </a:t>
            </a:r>
          </a:p>
          <a:p>
            <a:r>
              <a:rPr lang="en-US" altLang="zh-CN" sz="1200"/>
              <a:t>214   215   215   207   208   180   172   188    69     72     55     49    56    52    56   </a:t>
            </a:r>
          </a:p>
          <a:p>
            <a:r>
              <a:rPr lang="en-US" altLang="zh-CN" sz="1200"/>
              <a:t>209   205   214   205   204   196   187   196    86     62     66     87    57    60    48   </a:t>
            </a:r>
          </a:p>
          <a:p>
            <a:r>
              <a:rPr lang="en-US" altLang="zh-CN" sz="1200"/>
              <a:t>208   209   205   203   202   186   174   185   149    71     63     55    55    45    56   </a:t>
            </a:r>
          </a:p>
          <a:p>
            <a:r>
              <a:rPr lang="en-US" altLang="zh-CN" sz="1200"/>
              <a:t>207   210   211   199   217   194   183   177   209    90     62     64    52    93    52   </a:t>
            </a:r>
          </a:p>
          <a:p>
            <a:r>
              <a:rPr lang="en-US" altLang="zh-CN" sz="1200"/>
              <a:t>208   205   209   209   197   194   183   187   187   239    58     68    61    51    56   </a:t>
            </a:r>
          </a:p>
          <a:p>
            <a:r>
              <a:rPr lang="en-US" altLang="zh-CN" sz="1200"/>
              <a:t>204   206   203   209   195   203   188   185   183   221    75     61    58    60    60   </a:t>
            </a:r>
          </a:p>
          <a:p>
            <a:r>
              <a:rPr lang="en-US" altLang="zh-CN" sz="1200"/>
              <a:t>200   203   199   236   188   197   183   190   183   196   122    63    58    64    66   </a:t>
            </a:r>
          </a:p>
          <a:p>
            <a:r>
              <a:rPr lang="en-US" altLang="zh-CN" sz="1200"/>
              <a:t>205   210   202   203   199   197   196   181   173   186   105    62    57    64    63   </a:t>
            </a:r>
          </a:p>
        </p:txBody>
      </p:sp>
      <p:sp>
        <p:nvSpPr>
          <p:cNvPr id="15364" name="Rectangle 5">
            <a:extLst>
              <a:ext uri="{FF2B5EF4-FFF2-40B4-BE49-F238E27FC236}">
                <a16:creationId xmlns:a16="http://schemas.microsoft.com/office/drawing/2014/main" id="{8D18CE97-59B9-4E95-8538-01D1B02A4249}"/>
              </a:ext>
            </a:extLst>
          </p:cNvPr>
          <p:cNvSpPr>
            <a:spLocks noChangeArrowheads="1"/>
          </p:cNvSpPr>
          <p:nvPr/>
        </p:nvSpPr>
        <p:spPr bwMode="auto">
          <a:xfrm>
            <a:off x="1830388" y="3432175"/>
            <a:ext cx="591978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b="1">
                <a:solidFill>
                  <a:srgbClr val="FF0000"/>
                </a:solidFill>
              </a:rPr>
              <a:t>        x  =  </a:t>
            </a:r>
          </a:p>
          <a:p>
            <a:r>
              <a:rPr lang="en-US" altLang="zh-CN" sz="1200" b="1">
                <a:solidFill>
                  <a:srgbClr val="FF0000"/>
                </a:solidFill>
              </a:rPr>
              <a:t>        58     59      60     61     62     63     64    65     66     67     68     69    70    71    72</a:t>
            </a:r>
          </a:p>
        </p:txBody>
      </p:sp>
      <p:sp>
        <p:nvSpPr>
          <p:cNvPr id="15365" name="Rectangle 6">
            <a:extLst>
              <a:ext uri="{FF2B5EF4-FFF2-40B4-BE49-F238E27FC236}">
                <a16:creationId xmlns:a16="http://schemas.microsoft.com/office/drawing/2014/main" id="{D62EEC0F-4C49-4D9D-B1AA-D43678417F7A}"/>
              </a:ext>
            </a:extLst>
          </p:cNvPr>
          <p:cNvSpPr>
            <a:spLocks noChangeArrowheads="1"/>
          </p:cNvSpPr>
          <p:nvPr/>
        </p:nvSpPr>
        <p:spPr bwMode="auto">
          <a:xfrm>
            <a:off x="1727200" y="3695700"/>
            <a:ext cx="34925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1200" b="1">
              <a:solidFill>
                <a:srgbClr val="FF0000"/>
              </a:solidFill>
            </a:endParaRPr>
          </a:p>
          <a:p>
            <a:r>
              <a:rPr lang="en-US" altLang="zh-CN" sz="1200" b="1">
                <a:solidFill>
                  <a:srgbClr val="FF0000"/>
                </a:solidFill>
              </a:rPr>
              <a:t>41</a:t>
            </a:r>
          </a:p>
          <a:p>
            <a:r>
              <a:rPr lang="en-US" altLang="zh-CN" sz="1200" b="1">
                <a:solidFill>
                  <a:srgbClr val="FF0000"/>
                </a:solidFill>
              </a:rPr>
              <a:t>42</a:t>
            </a:r>
          </a:p>
          <a:p>
            <a:r>
              <a:rPr lang="en-US" altLang="zh-CN" sz="1200" b="1">
                <a:solidFill>
                  <a:srgbClr val="FF0000"/>
                </a:solidFill>
              </a:rPr>
              <a:t>43</a:t>
            </a:r>
          </a:p>
          <a:p>
            <a:r>
              <a:rPr lang="en-US" altLang="zh-CN" sz="1200" b="1">
                <a:solidFill>
                  <a:srgbClr val="FF0000"/>
                </a:solidFill>
              </a:rPr>
              <a:t>44</a:t>
            </a:r>
          </a:p>
          <a:p>
            <a:r>
              <a:rPr lang="en-US" altLang="zh-CN" sz="1200" b="1">
                <a:solidFill>
                  <a:srgbClr val="FF0000"/>
                </a:solidFill>
              </a:rPr>
              <a:t>45</a:t>
            </a:r>
          </a:p>
          <a:p>
            <a:r>
              <a:rPr lang="en-US" altLang="zh-CN" sz="1200" b="1">
                <a:solidFill>
                  <a:srgbClr val="FF0000"/>
                </a:solidFill>
              </a:rPr>
              <a:t>46</a:t>
            </a:r>
          </a:p>
          <a:p>
            <a:r>
              <a:rPr lang="en-US" altLang="zh-CN" sz="1200" b="1">
                <a:solidFill>
                  <a:srgbClr val="FF0000"/>
                </a:solidFill>
              </a:rPr>
              <a:t>47</a:t>
            </a:r>
          </a:p>
          <a:p>
            <a:r>
              <a:rPr lang="en-US" altLang="zh-CN" sz="1200" b="1">
                <a:solidFill>
                  <a:srgbClr val="FF0000"/>
                </a:solidFill>
              </a:rPr>
              <a:t>48</a:t>
            </a:r>
          </a:p>
          <a:p>
            <a:r>
              <a:rPr lang="en-US" altLang="zh-CN" sz="1200" b="1">
                <a:solidFill>
                  <a:srgbClr val="FF0000"/>
                </a:solidFill>
              </a:rPr>
              <a:t>49</a:t>
            </a:r>
          </a:p>
          <a:p>
            <a:r>
              <a:rPr lang="en-US" altLang="zh-CN" sz="1200" b="1">
                <a:solidFill>
                  <a:srgbClr val="FF0000"/>
                </a:solidFill>
              </a:rPr>
              <a:t>50</a:t>
            </a:r>
          </a:p>
          <a:p>
            <a:r>
              <a:rPr lang="en-US" altLang="zh-CN" sz="1200" b="1">
                <a:solidFill>
                  <a:srgbClr val="FF0000"/>
                </a:solidFill>
              </a:rPr>
              <a:t>51</a:t>
            </a:r>
          </a:p>
          <a:p>
            <a:r>
              <a:rPr lang="en-US" altLang="zh-CN" sz="1200" b="1">
                <a:solidFill>
                  <a:srgbClr val="FF0000"/>
                </a:solidFill>
              </a:rPr>
              <a:t>52</a:t>
            </a:r>
          </a:p>
          <a:p>
            <a:r>
              <a:rPr lang="en-US" altLang="zh-CN" sz="1200" b="1">
                <a:solidFill>
                  <a:srgbClr val="FF0000"/>
                </a:solidFill>
              </a:rPr>
              <a:t>53</a:t>
            </a:r>
          </a:p>
          <a:p>
            <a:r>
              <a:rPr lang="en-US" altLang="zh-CN" sz="1200" b="1">
                <a:solidFill>
                  <a:srgbClr val="FF0000"/>
                </a:solidFill>
              </a:rPr>
              <a:t>54</a:t>
            </a:r>
          </a:p>
          <a:p>
            <a:r>
              <a:rPr lang="en-US" altLang="zh-CN" sz="1200" b="1">
                <a:solidFill>
                  <a:srgbClr val="FF0000"/>
                </a:solidFill>
              </a:rPr>
              <a:t>55</a:t>
            </a:r>
          </a:p>
        </p:txBody>
      </p:sp>
      <p:pic>
        <p:nvPicPr>
          <p:cNvPr id="15366" name="Picture 7">
            <a:extLst>
              <a:ext uri="{FF2B5EF4-FFF2-40B4-BE49-F238E27FC236}">
                <a16:creationId xmlns:a16="http://schemas.microsoft.com/office/drawing/2014/main" id="{93E4773C-A5A1-4BC4-9D82-0153924F3852}"/>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5963" y="827088"/>
            <a:ext cx="2843212" cy="260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367" name="Rectangle 8">
            <a:extLst>
              <a:ext uri="{FF2B5EF4-FFF2-40B4-BE49-F238E27FC236}">
                <a16:creationId xmlns:a16="http://schemas.microsoft.com/office/drawing/2014/main" id="{77BE0A9A-AFA5-423A-A668-99ECF49EFAD2}"/>
              </a:ext>
            </a:extLst>
          </p:cNvPr>
          <p:cNvSpPr>
            <a:spLocks noChangeArrowheads="1"/>
          </p:cNvSpPr>
          <p:nvPr/>
        </p:nvSpPr>
        <p:spPr bwMode="auto">
          <a:xfrm>
            <a:off x="2760663" y="192088"/>
            <a:ext cx="362743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8000" tIns="44450" rIns="0"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4000">
                <a:latin typeface="Times New Roman" panose="02020603050405020304" pitchFamily="18" charset="0"/>
              </a:rPr>
              <a:t>Grayscale Image</a:t>
            </a:r>
          </a:p>
        </p:txBody>
      </p:sp>
      <p:sp>
        <p:nvSpPr>
          <p:cNvPr id="15368" name="Rectangle 9">
            <a:extLst>
              <a:ext uri="{FF2B5EF4-FFF2-40B4-BE49-F238E27FC236}">
                <a16:creationId xmlns:a16="http://schemas.microsoft.com/office/drawing/2014/main" id="{15880906-1AC1-4E93-B9E4-52234E6DCE7D}"/>
              </a:ext>
            </a:extLst>
          </p:cNvPr>
          <p:cNvSpPr>
            <a:spLocks noChangeArrowheads="1"/>
          </p:cNvSpPr>
          <p:nvPr/>
        </p:nvSpPr>
        <p:spPr bwMode="auto">
          <a:xfrm>
            <a:off x="6443663" y="1219200"/>
            <a:ext cx="152400" cy="1524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69" name="Rectangle 10">
            <a:extLst>
              <a:ext uri="{FF2B5EF4-FFF2-40B4-BE49-F238E27FC236}">
                <a16:creationId xmlns:a16="http://schemas.microsoft.com/office/drawing/2014/main" id="{0C7D43C7-4B00-4913-AB59-06F83713E165}"/>
              </a:ext>
            </a:extLst>
          </p:cNvPr>
          <p:cNvSpPr>
            <a:spLocks noChangeArrowheads="1"/>
          </p:cNvSpPr>
          <p:nvPr/>
        </p:nvSpPr>
        <p:spPr bwMode="auto">
          <a:xfrm>
            <a:off x="2133600" y="3886200"/>
            <a:ext cx="5638800" cy="28194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70" name="Rectangle 11">
            <a:extLst>
              <a:ext uri="{FF2B5EF4-FFF2-40B4-BE49-F238E27FC236}">
                <a16:creationId xmlns:a16="http://schemas.microsoft.com/office/drawing/2014/main" id="{E7AEBC7B-7C1B-4546-814B-B530AD9E054A}"/>
              </a:ext>
            </a:extLst>
          </p:cNvPr>
          <p:cNvSpPr>
            <a:spLocks noChangeArrowheads="1"/>
          </p:cNvSpPr>
          <p:nvPr/>
        </p:nvSpPr>
        <p:spPr bwMode="auto">
          <a:xfrm>
            <a:off x="1317625" y="3881438"/>
            <a:ext cx="439738"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b="1">
                <a:solidFill>
                  <a:srgbClr val="FF0000"/>
                </a:solidFill>
              </a:rPr>
              <a:t>y  =</a:t>
            </a:r>
          </a:p>
        </p:txBody>
      </p:sp>
      <p:sp>
        <p:nvSpPr>
          <p:cNvPr id="11" name="内容占位符 2">
            <a:extLst>
              <a:ext uri="{FF2B5EF4-FFF2-40B4-BE49-F238E27FC236}">
                <a16:creationId xmlns:a16="http://schemas.microsoft.com/office/drawing/2014/main" id="{5D0BF4E3-E83F-4BD4-A879-E66AEE451B88}"/>
              </a:ext>
            </a:extLst>
          </p:cNvPr>
          <p:cNvSpPr txBox="1">
            <a:spLocks/>
          </p:cNvSpPr>
          <p:nvPr/>
        </p:nvSpPr>
        <p:spPr>
          <a:xfrm>
            <a:off x="395288" y="890588"/>
            <a:ext cx="6923087" cy="1727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defRPr/>
            </a:pPr>
            <a:r>
              <a:rPr lang="en-US" altLang="zh-CN" sz="2000" kern="0" dirty="0"/>
              <a:t>Conversion from RGB to grayscale</a:t>
            </a:r>
          </a:p>
          <a:p>
            <a:pPr lvl="1" eaLnBrk="1" hangingPunct="1">
              <a:defRPr/>
            </a:pPr>
            <a:r>
              <a:rPr lang="en-US" altLang="zh-CN" sz="2000" kern="0" dirty="0"/>
              <a:t>Y = 0.299 * R + 0.587 * G + 0.114 * B</a:t>
            </a:r>
          </a:p>
          <a:p>
            <a:pPr lvl="1" eaLnBrk="1" hangingPunct="1">
              <a:defRPr/>
            </a:pPr>
            <a:r>
              <a:rPr lang="en-US" altLang="zh-CN" sz="2000" kern="0" dirty="0"/>
              <a:t>Y = (R + G + B) / 3</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a:extLst>
              <a:ext uri="{FF2B5EF4-FFF2-40B4-BE49-F238E27FC236}">
                <a16:creationId xmlns:a16="http://schemas.microsoft.com/office/drawing/2014/main" id="{012F7321-A86F-40BD-8E40-667FFC08EDD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32C18CF-CB94-4C9B-8F22-C76B235DA9CE}" type="slidenum">
              <a:rPr lang="en-US" altLang="zh-CN"/>
              <a:pPr eaLnBrk="1" hangingPunct="1"/>
              <a:t>31</a:t>
            </a:fld>
            <a:endParaRPr lang="en-US" altLang="zh-CN"/>
          </a:p>
        </p:txBody>
      </p:sp>
      <p:sp>
        <p:nvSpPr>
          <p:cNvPr id="16387" name="Rectangle 2">
            <a:extLst>
              <a:ext uri="{FF2B5EF4-FFF2-40B4-BE49-F238E27FC236}">
                <a16:creationId xmlns:a16="http://schemas.microsoft.com/office/drawing/2014/main" id="{7100EDAF-E1CC-40B0-9EB0-6E4D4EE62203}"/>
              </a:ext>
            </a:extLst>
          </p:cNvPr>
          <p:cNvSpPr>
            <a:spLocks noGrp="1" noChangeArrowheads="1"/>
          </p:cNvSpPr>
          <p:nvPr>
            <p:ph type="title"/>
          </p:nvPr>
        </p:nvSpPr>
        <p:spPr/>
        <p:txBody>
          <a:bodyPr/>
          <a:lstStyle/>
          <a:p>
            <a:pPr eaLnBrk="1" hangingPunct="1"/>
            <a:endParaRPr lang="en-US" altLang="zh-CN"/>
          </a:p>
        </p:txBody>
      </p:sp>
      <p:sp>
        <p:nvSpPr>
          <p:cNvPr id="16388" name="Rectangle 3">
            <a:extLst>
              <a:ext uri="{FF2B5EF4-FFF2-40B4-BE49-F238E27FC236}">
                <a16:creationId xmlns:a16="http://schemas.microsoft.com/office/drawing/2014/main" id="{DF8161D6-6093-487B-A191-739EB65A6E82}"/>
              </a:ext>
            </a:extLst>
          </p:cNvPr>
          <p:cNvSpPr>
            <a:spLocks noGrp="1" noChangeArrowheads="1"/>
          </p:cNvSpPr>
          <p:nvPr>
            <p:ph type="body" idx="1"/>
          </p:nvPr>
        </p:nvSpPr>
        <p:spPr/>
        <p:txBody>
          <a:bodyPr/>
          <a:lstStyle/>
          <a:p>
            <a:pPr eaLnBrk="1" hangingPunct="1"/>
            <a:r>
              <a:rPr lang="en-US" altLang="zh-CN"/>
              <a:t>RGB</a:t>
            </a:r>
            <a:r>
              <a:rPr lang="zh-CN" altLang="en-US"/>
              <a:t>空间并不符合人类对颜色相似性的视觉感知</a:t>
            </a:r>
            <a:endParaRPr lang="en-US" altLang="zh-CN"/>
          </a:p>
          <a:p>
            <a:pPr eaLnBrk="1" hangingPunct="1"/>
            <a:r>
              <a:rPr lang="zh-CN" altLang="en-US"/>
              <a:t>有人提出了其他一些比较符合视觉感知的颜色空间，如</a:t>
            </a:r>
            <a:r>
              <a:rPr lang="en-US" altLang="zh-CN"/>
              <a:t>HSI</a:t>
            </a:r>
            <a:r>
              <a:rPr lang="zh-CN" altLang="en-US"/>
              <a:t>、</a:t>
            </a:r>
            <a:r>
              <a:rPr lang="en-US" altLang="zh-CN"/>
              <a:t>HSV</a:t>
            </a:r>
            <a:r>
              <a:rPr lang="zh-CN" altLang="en-US"/>
              <a:t>、</a:t>
            </a:r>
            <a:r>
              <a:rPr lang="en-US" altLang="zh-CN"/>
              <a:t>LUV</a:t>
            </a:r>
            <a:r>
              <a:rPr lang="zh-CN" altLang="en-US"/>
              <a:t>、</a:t>
            </a:r>
            <a:r>
              <a:rPr lang="en-US" altLang="zh-CN"/>
              <a:t>Lab</a:t>
            </a:r>
            <a:r>
              <a:rPr lang="zh-CN" altLang="en-US"/>
              <a:t>等。</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F202C2EA-1039-4B23-8ABB-38EA56D728B4}"/>
              </a:ext>
            </a:extLst>
          </p:cNvPr>
          <p:cNvSpPr>
            <a:spLocks noGrp="1"/>
          </p:cNvSpPr>
          <p:nvPr>
            <p:ph type="title"/>
          </p:nvPr>
        </p:nvSpPr>
        <p:spPr>
          <a:xfrm>
            <a:off x="500063" y="285750"/>
            <a:ext cx="8229600" cy="1143000"/>
          </a:xfrm>
        </p:spPr>
        <p:txBody>
          <a:bodyPr/>
          <a:lstStyle/>
          <a:p>
            <a:r>
              <a:rPr lang="en-US" altLang="zh-CN"/>
              <a:t>2</a:t>
            </a:r>
            <a:r>
              <a:rPr lang="zh-CN" altLang="en-US"/>
              <a:t>、</a:t>
            </a:r>
            <a:r>
              <a:rPr lang="en-US" altLang="zh-CN"/>
              <a:t>HSV</a:t>
            </a:r>
            <a:endParaRPr lang="zh-CN" altLang="en-US"/>
          </a:p>
        </p:txBody>
      </p:sp>
      <p:sp>
        <p:nvSpPr>
          <p:cNvPr id="17411" name="内容占位符 2">
            <a:extLst>
              <a:ext uri="{FF2B5EF4-FFF2-40B4-BE49-F238E27FC236}">
                <a16:creationId xmlns:a16="http://schemas.microsoft.com/office/drawing/2014/main" id="{894479FE-0C78-4207-8AB9-475BBCE12AB8}"/>
              </a:ext>
            </a:extLst>
          </p:cNvPr>
          <p:cNvSpPr>
            <a:spLocks noGrp="1"/>
          </p:cNvSpPr>
          <p:nvPr>
            <p:ph idx="1"/>
          </p:nvPr>
        </p:nvSpPr>
        <p:spPr/>
        <p:txBody>
          <a:bodyPr/>
          <a:lstStyle/>
          <a:p>
            <a:pPr eaLnBrk="1" hangingPunct="1">
              <a:defRPr/>
            </a:pPr>
            <a:r>
              <a:rPr lang="zh-CN" altLang="en-US" dirty="0"/>
              <a:t>人的视觉对亮度的敏感 程度远强于对颜色浓淡的敏感程度。</a:t>
            </a:r>
            <a:endParaRPr lang="en-US" altLang="zh-CN" dirty="0"/>
          </a:p>
          <a:p>
            <a:pPr marL="342900" lvl="1" indent="-342900" eaLnBrk="1" hangingPunct="1">
              <a:buFontTx/>
              <a:buChar char="•"/>
              <a:defRPr/>
            </a:pPr>
            <a:r>
              <a:rPr lang="zh-CN" altLang="en-US" dirty="0"/>
              <a:t>三个分量分别代表色调（</a:t>
            </a:r>
            <a:r>
              <a:rPr lang="en-US" altLang="zh-CN" dirty="0"/>
              <a:t>Hue</a:t>
            </a:r>
            <a:r>
              <a:rPr lang="zh-CN" altLang="en-US" dirty="0"/>
              <a:t>）、饱和度（</a:t>
            </a:r>
            <a:r>
              <a:rPr lang="en-US" altLang="zh-CN" dirty="0"/>
              <a:t>Saturation</a:t>
            </a:r>
            <a:r>
              <a:rPr lang="zh-CN" altLang="en-US" dirty="0"/>
              <a:t>）和亮度（</a:t>
            </a:r>
            <a:r>
              <a:rPr lang="en-US" altLang="zh-CN" dirty="0"/>
              <a:t>Intensity</a:t>
            </a:r>
            <a:r>
              <a:rPr lang="zh-CN" altLang="en-US" dirty="0"/>
              <a:t>）。</a:t>
            </a:r>
            <a:endParaRPr lang="en-US" altLang="zh-CN" dirty="0"/>
          </a:p>
          <a:p>
            <a:pPr eaLnBrk="1" hangingPunct="1">
              <a:defRPr/>
            </a:pPr>
            <a:r>
              <a:rPr lang="zh-CN" altLang="en-US" dirty="0"/>
              <a:t>模型</a:t>
            </a:r>
            <a:endParaRPr lang="en-US" altLang="zh-CN" dirty="0"/>
          </a:p>
          <a:p>
            <a:pPr lvl="1" eaLnBrk="1" hangingPunct="1">
              <a:defRPr/>
            </a:pPr>
            <a:r>
              <a:rPr lang="en-US" altLang="zh-CN" dirty="0"/>
              <a:t>HSI</a:t>
            </a:r>
            <a:r>
              <a:rPr lang="zh-CN" altLang="en-US" dirty="0"/>
              <a:t>（</a:t>
            </a:r>
            <a:r>
              <a:rPr lang="en-US" altLang="zh-CN" dirty="0" err="1"/>
              <a:t>hue,intensity,saturation</a:t>
            </a:r>
            <a:r>
              <a:rPr lang="en-US" altLang="zh-CN" dirty="0"/>
              <a:t>)</a:t>
            </a:r>
          </a:p>
          <a:p>
            <a:pPr lvl="2" eaLnBrk="1" hangingPunct="1">
              <a:defRPr/>
            </a:pPr>
            <a:r>
              <a:rPr lang="zh-CN" altLang="en-US" dirty="0"/>
              <a:t>其中，</a:t>
            </a:r>
            <a:r>
              <a:rPr lang="en-US" altLang="zh-CN" dirty="0"/>
              <a:t>HSI</a:t>
            </a:r>
            <a:r>
              <a:rPr lang="zh-CN" altLang="en-US" dirty="0"/>
              <a:t>较为常用，</a:t>
            </a:r>
            <a:endParaRPr lang="en-US" altLang="zh-CN" dirty="0"/>
          </a:p>
          <a:p>
            <a:pPr lvl="1" eaLnBrk="1" hangingPunct="1">
              <a:defRPr/>
            </a:pPr>
            <a:r>
              <a:rPr lang="en-US" altLang="zh-CN" dirty="0"/>
              <a:t>HSV</a:t>
            </a:r>
            <a:r>
              <a:rPr lang="zh-CN" altLang="en-US" dirty="0"/>
              <a:t>（</a:t>
            </a:r>
            <a:r>
              <a:rPr lang="en-US" altLang="zh-CN" dirty="0"/>
              <a:t>value</a:t>
            </a:r>
            <a:r>
              <a:rPr lang="zh-CN" altLang="en-US" dirty="0"/>
              <a:t>）</a:t>
            </a:r>
            <a:endParaRPr lang="en-US" altLang="zh-CN" dirty="0"/>
          </a:p>
          <a:p>
            <a:pPr lvl="2" eaLnBrk="1" hangingPunct="1">
              <a:defRPr/>
            </a:pPr>
            <a:r>
              <a:rPr lang="zh-CN" altLang="en-US" dirty="0">
                <a:cs typeface="+mn-cs"/>
              </a:rPr>
              <a:t>又称</a:t>
            </a:r>
            <a:r>
              <a:rPr lang="en-US" altLang="zh-CN" dirty="0">
                <a:cs typeface="+mn-cs"/>
              </a:rPr>
              <a:t>HSB  </a:t>
            </a:r>
            <a:r>
              <a:rPr lang="en-GB" altLang="zh-CN" dirty="0"/>
              <a:t>brightness</a:t>
            </a:r>
            <a:endParaRPr lang="en-US" altLang="zh-CN" dirty="0"/>
          </a:p>
          <a:p>
            <a:pPr lvl="1" eaLnBrk="1" hangingPunct="1">
              <a:defRPr/>
            </a:pPr>
            <a:endParaRPr lang="en-US" altLang="zh-CN" dirty="0"/>
          </a:p>
        </p:txBody>
      </p:sp>
      <p:sp>
        <p:nvSpPr>
          <p:cNvPr id="17412" name="灯片编号占位符 3">
            <a:extLst>
              <a:ext uri="{FF2B5EF4-FFF2-40B4-BE49-F238E27FC236}">
                <a16:creationId xmlns:a16="http://schemas.microsoft.com/office/drawing/2014/main" id="{FD304407-20CF-4D6D-833A-B1FE205F042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3EA60BE-E16B-4AF8-A51D-6D106C555906}" type="slidenum">
              <a:rPr lang="en-US" altLang="zh-CN"/>
              <a:pPr eaLnBrk="1" hangingPunct="1"/>
              <a:t>32</a:t>
            </a:fld>
            <a:endParaRPr lang="en-US" alt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a:extLst>
              <a:ext uri="{FF2B5EF4-FFF2-40B4-BE49-F238E27FC236}">
                <a16:creationId xmlns:a16="http://schemas.microsoft.com/office/drawing/2014/main" id="{4512C6E4-14A5-46DB-87F8-FBBE8B98B8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A4EBE73-90E1-4331-BFA6-1DD6BE868B97}" type="slidenum">
              <a:rPr lang="en-US" altLang="zh-CN"/>
              <a:pPr eaLnBrk="1" hangingPunct="1"/>
              <a:t>33</a:t>
            </a:fld>
            <a:endParaRPr lang="en-US" altLang="zh-CN"/>
          </a:p>
        </p:txBody>
      </p:sp>
      <p:sp>
        <p:nvSpPr>
          <p:cNvPr id="20483" name="Rectangle 2">
            <a:extLst>
              <a:ext uri="{FF2B5EF4-FFF2-40B4-BE49-F238E27FC236}">
                <a16:creationId xmlns:a16="http://schemas.microsoft.com/office/drawing/2014/main" id="{CA67F166-93B9-48E3-BA63-C1841566B867}"/>
              </a:ext>
            </a:extLst>
          </p:cNvPr>
          <p:cNvSpPr>
            <a:spLocks noGrp="1" noChangeArrowheads="1"/>
          </p:cNvSpPr>
          <p:nvPr>
            <p:ph type="title"/>
          </p:nvPr>
        </p:nvSpPr>
        <p:spPr>
          <a:xfrm>
            <a:off x="685800" y="228600"/>
            <a:ext cx="7772400" cy="1143000"/>
          </a:xfrm>
        </p:spPr>
        <p:txBody>
          <a:bodyPr/>
          <a:lstStyle/>
          <a:p>
            <a:pPr eaLnBrk="1" hangingPunct="1"/>
            <a:r>
              <a:rPr lang="en-US" altLang="zh-CN"/>
              <a:t>HSV--</a:t>
            </a:r>
            <a:r>
              <a:rPr lang="zh-CN" altLang="en-US" sz="2800"/>
              <a:t>六角锥体模型</a:t>
            </a:r>
            <a:r>
              <a:rPr lang="en-US" altLang="zh-CN" sz="2800"/>
              <a:t>(Hexcone Model)</a:t>
            </a:r>
            <a:r>
              <a:rPr lang="zh-CN" altLang="en-US" sz="2800"/>
              <a:t>。</a:t>
            </a:r>
            <a:endParaRPr lang="en-US" altLang="zh-CN" sz="2800"/>
          </a:p>
        </p:txBody>
      </p:sp>
      <p:sp>
        <p:nvSpPr>
          <p:cNvPr id="20484" name="Rectangle 3">
            <a:extLst>
              <a:ext uri="{FF2B5EF4-FFF2-40B4-BE49-F238E27FC236}">
                <a16:creationId xmlns:a16="http://schemas.microsoft.com/office/drawing/2014/main" id="{1E2CD09D-EF99-4F65-A9E5-115029A14CE7}"/>
              </a:ext>
            </a:extLst>
          </p:cNvPr>
          <p:cNvSpPr>
            <a:spLocks noGrp="1" noChangeArrowheads="1"/>
          </p:cNvSpPr>
          <p:nvPr>
            <p:ph type="body" idx="1"/>
          </p:nvPr>
        </p:nvSpPr>
        <p:spPr>
          <a:xfrm>
            <a:off x="3563938" y="1600200"/>
            <a:ext cx="3744912" cy="4114800"/>
          </a:xfrm>
        </p:spPr>
        <p:txBody>
          <a:bodyPr/>
          <a:lstStyle/>
          <a:p>
            <a:pPr eaLnBrk="1" hangingPunct="1"/>
            <a:r>
              <a:rPr lang="en-US" altLang="zh-CN"/>
              <a:t>Hue</a:t>
            </a:r>
            <a:r>
              <a:rPr lang="zh-CN" altLang="en-US"/>
              <a:t>色调</a:t>
            </a:r>
            <a:endParaRPr lang="en-US" altLang="zh-CN"/>
          </a:p>
          <a:p>
            <a:pPr eaLnBrk="1" hangingPunct="1">
              <a:lnSpc>
                <a:spcPct val="160000"/>
              </a:lnSpc>
            </a:pPr>
            <a:r>
              <a:rPr lang="en-US" altLang="zh-CN"/>
              <a:t>Saturation </a:t>
            </a:r>
            <a:r>
              <a:rPr lang="zh-CN" altLang="en-US"/>
              <a:t>饱和度</a:t>
            </a:r>
            <a:endParaRPr lang="en-US" altLang="zh-CN"/>
          </a:p>
          <a:p>
            <a:pPr eaLnBrk="1" hangingPunct="1">
              <a:lnSpc>
                <a:spcPct val="160000"/>
              </a:lnSpc>
            </a:pPr>
            <a:r>
              <a:rPr lang="en-US" altLang="zh-CN"/>
              <a:t>Value</a:t>
            </a:r>
            <a:r>
              <a:rPr lang="zh-CN" altLang="en-US"/>
              <a:t>亮度</a:t>
            </a:r>
            <a:endParaRPr lang="en-US" altLang="zh-CN"/>
          </a:p>
        </p:txBody>
      </p:sp>
      <p:pic>
        <p:nvPicPr>
          <p:cNvPr id="20485" name="Picture 4" descr="slide45_perspective_measures">
            <a:extLst>
              <a:ext uri="{FF2B5EF4-FFF2-40B4-BE49-F238E27FC236}">
                <a16:creationId xmlns:a16="http://schemas.microsoft.com/office/drawing/2014/main" id="{FA0E97E6-638E-4543-A2C9-28628167A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7291" t="10417" r="7291" b="40625"/>
          <a:stretch>
            <a:fillRect/>
          </a:stretch>
        </p:blipFill>
        <p:spPr bwMode="auto">
          <a:xfrm>
            <a:off x="5651500" y="3881438"/>
            <a:ext cx="25908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5" descr="HSV-cone">
            <a:extLst>
              <a:ext uri="{FF2B5EF4-FFF2-40B4-BE49-F238E27FC236}">
                <a16:creationId xmlns:a16="http://schemas.microsoft.com/office/drawing/2014/main" id="{8B0521E4-16AF-4055-AC3C-4424089E7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589338"/>
            <a:ext cx="3581400" cy="326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a:extLst>
              <a:ext uri="{FF2B5EF4-FFF2-40B4-BE49-F238E27FC236}">
                <a16:creationId xmlns:a16="http://schemas.microsoft.com/office/drawing/2014/main" id="{A295FA53-5A47-4CB1-87FA-854169BF6FA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C1AEDF5-9DDE-47EC-A529-08C49FE78716}" type="slidenum">
              <a:rPr lang="en-US" altLang="zh-CN"/>
              <a:pPr eaLnBrk="1" hangingPunct="1"/>
              <a:t>34</a:t>
            </a:fld>
            <a:endParaRPr lang="en-US" altLang="zh-CN"/>
          </a:p>
        </p:txBody>
      </p:sp>
      <p:sp>
        <p:nvSpPr>
          <p:cNvPr id="21507" name="Rectangle 2">
            <a:extLst>
              <a:ext uri="{FF2B5EF4-FFF2-40B4-BE49-F238E27FC236}">
                <a16:creationId xmlns:a16="http://schemas.microsoft.com/office/drawing/2014/main" id="{AD2B3440-6506-4E67-9F45-1AF470C1D113}"/>
              </a:ext>
            </a:extLst>
          </p:cNvPr>
          <p:cNvSpPr>
            <a:spLocks noGrp="1" noChangeArrowheads="1"/>
          </p:cNvSpPr>
          <p:nvPr>
            <p:ph type="title"/>
          </p:nvPr>
        </p:nvSpPr>
        <p:spPr>
          <a:xfrm>
            <a:off x="457200" y="-171450"/>
            <a:ext cx="8229600" cy="1143000"/>
          </a:xfrm>
        </p:spPr>
        <p:txBody>
          <a:bodyPr/>
          <a:lstStyle/>
          <a:p>
            <a:pPr eaLnBrk="1" hangingPunct="1"/>
            <a:r>
              <a:rPr lang="en-GB" altLang="zh-CN"/>
              <a:t>HSV</a:t>
            </a:r>
            <a:endParaRPr lang="en-US" altLang="zh-CN"/>
          </a:p>
        </p:txBody>
      </p:sp>
      <p:sp>
        <p:nvSpPr>
          <p:cNvPr id="21508" name="Rectangle 3">
            <a:extLst>
              <a:ext uri="{FF2B5EF4-FFF2-40B4-BE49-F238E27FC236}">
                <a16:creationId xmlns:a16="http://schemas.microsoft.com/office/drawing/2014/main" id="{E78F779F-3579-4FA2-A84E-F9E5317D41CF}"/>
              </a:ext>
            </a:extLst>
          </p:cNvPr>
          <p:cNvSpPr>
            <a:spLocks noGrp="1" noChangeArrowheads="1"/>
          </p:cNvSpPr>
          <p:nvPr>
            <p:ph type="body" idx="1"/>
          </p:nvPr>
        </p:nvSpPr>
        <p:spPr>
          <a:xfrm>
            <a:off x="552450" y="1066800"/>
            <a:ext cx="7754938" cy="1916113"/>
          </a:xfrm>
        </p:spPr>
        <p:txBody>
          <a:bodyPr>
            <a:normAutofit lnSpcReduction="10000"/>
          </a:bodyPr>
          <a:lstStyle/>
          <a:p>
            <a:pPr eaLnBrk="1" hangingPunct="1">
              <a:spcBef>
                <a:spcPct val="0"/>
              </a:spcBef>
              <a:buFontTx/>
              <a:buNone/>
            </a:pPr>
            <a:r>
              <a:rPr lang="en-GB" altLang="zh-CN" sz="2400"/>
              <a:t>The HSV spectrum of bright pure colours ( </a:t>
            </a:r>
            <a:r>
              <a:rPr lang="en-GB" altLang="zh-CN" sz="2400">
                <a:solidFill>
                  <a:srgbClr val="0000FF"/>
                </a:solidFill>
              </a:rPr>
              <a:t>s = 1, v = 1</a:t>
            </a:r>
            <a:r>
              <a:rPr lang="en-GB" altLang="zh-CN" sz="2400"/>
              <a:t> ). </a:t>
            </a:r>
          </a:p>
          <a:p>
            <a:pPr eaLnBrk="1" hangingPunct="1">
              <a:spcBef>
                <a:spcPct val="0"/>
              </a:spcBef>
              <a:buFontTx/>
              <a:buNone/>
            </a:pPr>
            <a:endParaRPr lang="en-GB" altLang="zh-CN" sz="2400"/>
          </a:p>
          <a:p>
            <a:pPr eaLnBrk="1" hangingPunct="1">
              <a:spcBef>
                <a:spcPct val="0"/>
              </a:spcBef>
              <a:buFontTx/>
              <a:buNone/>
            </a:pPr>
            <a:r>
              <a:rPr lang="en-GB" altLang="zh-CN" sz="2400"/>
              <a:t>Notice the cyclicality of the hue. The red corresponds both to h=0 </a:t>
            </a:r>
          </a:p>
          <a:p>
            <a:pPr eaLnBrk="1" hangingPunct="1">
              <a:spcBef>
                <a:spcPct val="0"/>
              </a:spcBef>
              <a:buFontTx/>
              <a:buNone/>
            </a:pPr>
            <a:r>
              <a:rPr lang="en-GB" altLang="zh-CN" sz="2400"/>
              <a:t>and h=1. </a:t>
            </a:r>
            <a:endParaRPr lang="en-US" altLang="zh-CN" sz="2400"/>
          </a:p>
        </p:txBody>
      </p:sp>
      <p:pic>
        <p:nvPicPr>
          <p:cNvPr id="21509" name="Picture 4" descr="fig1">
            <a:extLst>
              <a:ext uri="{FF2B5EF4-FFF2-40B4-BE49-F238E27FC236}">
                <a16:creationId xmlns:a16="http://schemas.microsoft.com/office/drawing/2014/main" id="{F0924E20-ECFC-4706-86F6-099A2CFE5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180" t="3790" r="11771" b="8974"/>
          <a:stretch>
            <a:fillRect/>
          </a:stretch>
        </p:blipFill>
        <p:spPr bwMode="auto">
          <a:xfrm>
            <a:off x="2847975" y="2938463"/>
            <a:ext cx="2867025" cy="286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Line 5">
            <a:extLst>
              <a:ext uri="{FF2B5EF4-FFF2-40B4-BE49-F238E27FC236}">
                <a16:creationId xmlns:a16="http://schemas.microsoft.com/office/drawing/2014/main" id="{A293C85D-0003-4BC7-9DAD-908AC9AFB3F8}"/>
              </a:ext>
            </a:extLst>
          </p:cNvPr>
          <p:cNvSpPr>
            <a:spLocks noChangeShapeType="1"/>
          </p:cNvSpPr>
          <p:nvPr/>
        </p:nvSpPr>
        <p:spPr bwMode="auto">
          <a:xfrm>
            <a:off x="2895600" y="6035675"/>
            <a:ext cx="2819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1" name="Text Box 6">
            <a:extLst>
              <a:ext uri="{FF2B5EF4-FFF2-40B4-BE49-F238E27FC236}">
                <a16:creationId xmlns:a16="http://schemas.microsoft.com/office/drawing/2014/main" id="{FFEBBC61-4188-4D20-8062-7406CEFA7A44}"/>
              </a:ext>
            </a:extLst>
          </p:cNvPr>
          <p:cNvSpPr txBox="1">
            <a:spLocks noChangeArrowheads="1"/>
          </p:cNvSpPr>
          <p:nvPr/>
        </p:nvSpPr>
        <p:spPr bwMode="auto">
          <a:xfrm>
            <a:off x="2522538" y="6122988"/>
            <a:ext cx="7540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GB" altLang="zh-CN" sz="2000"/>
              <a:t>h = 0</a:t>
            </a:r>
          </a:p>
        </p:txBody>
      </p:sp>
      <p:sp>
        <p:nvSpPr>
          <p:cNvPr id="21512" name="Text Box 7">
            <a:extLst>
              <a:ext uri="{FF2B5EF4-FFF2-40B4-BE49-F238E27FC236}">
                <a16:creationId xmlns:a16="http://schemas.microsoft.com/office/drawing/2014/main" id="{E48D7DF8-D75F-4389-82DD-BF7C68362D3A}"/>
              </a:ext>
            </a:extLst>
          </p:cNvPr>
          <p:cNvSpPr txBox="1">
            <a:spLocks noChangeArrowheads="1"/>
          </p:cNvSpPr>
          <p:nvPr/>
        </p:nvSpPr>
        <p:spPr bwMode="auto">
          <a:xfrm>
            <a:off x="5334000" y="6156325"/>
            <a:ext cx="754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GB" altLang="zh-CN" sz="2000"/>
              <a:t>h = 1</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a:extLst>
              <a:ext uri="{FF2B5EF4-FFF2-40B4-BE49-F238E27FC236}">
                <a16:creationId xmlns:a16="http://schemas.microsoft.com/office/drawing/2014/main" id="{49A81B83-7304-474E-8E99-2673385983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6834044-F66B-4913-839F-62FDB1280F98}" type="slidenum">
              <a:rPr lang="en-US" altLang="zh-CN"/>
              <a:pPr eaLnBrk="1" hangingPunct="1"/>
              <a:t>35</a:t>
            </a:fld>
            <a:endParaRPr lang="en-US" altLang="zh-CN"/>
          </a:p>
        </p:txBody>
      </p:sp>
      <p:sp>
        <p:nvSpPr>
          <p:cNvPr id="22531" name="Rectangle 2">
            <a:extLst>
              <a:ext uri="{FF2B5EF4-FFF2-40B4-BE49-F238E27FC236}">
                <a16:creationId xmlns:a16="http://schemas.microsoft.com/office/drawing/2014/main" id="{88121D2D-8C1D-428B-8B9F-8D976CCF021E}"/>
              </a:ext>
            </a:extLst>
          </p:cNvPr>
          <p:cNvSpPr>
            <a:spLocks noGrp="1" noChangeArrowheads="1"/>
          </p:cNvSpPr>
          <p:nvPr>
            <p:ph type="title"/>
          </p:nvPr>
        </p:nvSpPr>
        <p:spPr/>
        <p:txBody>
          <a:bodyPr/>
          <a:lstStyle/>
          <a:p>
            <a:pPr eaLnBrk="1" hangingPunct="1"/>
            <a:r>
              <a:rPr lang="en-GB" altLang="zh-CN"/>
              <a:t>HSV</a:t>
            </a:r>
            <a:endParaRPr lang="en-US" altLang="zh-CN"/>
          </a:p>
        </p:txBody>
      </p:sp>
      <p:sp>
        <p:nvSpPr>
          <p:cNvPr id="22532" name="Rectangle 3">
            <a:extLst>
              <a:ext uri="{FF2B5EF4-FFF2-40B4-BE49-F238E27FC236}">
                <a16:creationId xmlns:a16="http://schemas.microsoft.com/office/drawing/2014/main" id="{45825B93-BB41-41AF-92EB-835A7A4A8BEB}"/>
              </a:ext>
            </a:extLst>
          </p:cNvPr>
          <p:cNvSpPr>
            <a:spLocks noGrp="1" noChangeArrowheads="1"/>
          </p:cNvSpPr>
          <p:nvPr>
            <p:ph type="body" idx="1"/>
          </p:nvPr>
        </p:nvSpPr>
        <p:spPr>
          <a:xfrm>
            <a:off x="404813" y="2112963"/>
            <a:ext cx="7215187" cy="400050"/>
          </a:xfrm>
        </p:spPr>
        <p:txBody>
          <a:bodyPr>
            <a:normAutofit fontScale="70000" lnSpcReduction="20000"/>
          </a:bodyPr>
          <a:lstStyle/>
          <a:p>
            <a:pPr eaLnBrk="1" hangingPunct="1">
              <a:buFontTx/>
              <a:buNone/>
            </a:pPr>
            <a:r>
              <a:rPr lang="en-GB" altLang="zh-CN" sz="2800" dirty="0"/>
              <a:t>Bright colours (v=1) with decreasing values of saturation</a:t>
            </a:r>
            <a:r>
              <a:rPr lang="zh-CN" altLang="en-US" sz="2800" dirty="0"/>
              <a:t>饱和度</a:t>
            </a:r>
            <a:r>
              <a:rPr lang="en-GB" altLang="zh-CN" sz="2800" dirty="0"/>
              <a:t>.</a:t>
            </a:r>
            <a:endParaRPr lang="en-US" altLang="zh-CN" sz="2800" dirty="0"/>
          </a:p>
        </p:txBody>
      </p:sp>
      <p:pic>
        <p:nvPicPr>
          <p:cNvPr id="22533" name="Picture 4" descr="fig1">
            <a:extLst>
              <a:ext uri="{FF2B5EF4-FFF2-40B4-BE49-F238E27FC236}">
                <a16:creationId xmlns:a16="http://schemas.microsoft.com/office/drawing/2014/main" id="{0AFE3C44-F214-4C70-B4B0-D021D64DE3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1722" t="4572" r="12337" b="9476"/>
          <a:stretch>
            <a:fillRect/>
          </a:stretch>
        </p:blipFill>
        <p:spPr bwMode="auto">
          <a:xfrm>
            <a:off x="396875" y="3459163"/>
            <a:ext cx="1871663"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5" descr="fig2">
            <a:extLst>
              <a:ext uri="{FF2B5EF4-FFF2-40B4-BE49-F238E27FC236}">
                <a16:creationId xmlns:a16="http://schemas.microsoft.com/office/drawing/2014/main" id="{979696DA-8C36-45E5-B7F1-5508CF446F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11722" t="4599" r="12312" b="9448"/>
          <a:stretch>
            <a:fillRect/>
          </a:stretch>
        </p:blipFill>
        <p:spPr bwMode="auto">
          <a:xfrm>
            <a:off x="2555875" y="3460750"/>
            <a:ext cx="1871663"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6" descr="fig3">
            <a:extLst>
              <a:ext uri="{FF2B5EF4-FFF2-40B4-BE49-F238E27FC236}">
                <a16:creationId xmlns:a16="http://schemas.microsoft.com/office/drawing/2014/main" id="{51541C44-8B61-479A-B89F-D3BF3718A1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1722" t="4572" r="12312" b="9448"/>
          <a:stretch>
            <a:fillRect/>
          </a:stretch>
        </p:blipFill>
        <p:spPr bwMode="auto">
          <a:xfrm>
            <a:off x="4716463" y="3459163"/>
            <a:ext cx="1871662"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7" descr="fig4">
            <a:extLst>
              <a:ext uri="{FF2B5EF4-FFF2-40B4-BE49-F238E27FC236}">
                <a16:creationId xmlns:a16="http://schemas.microsoft.com/office/drawing/2014/main" id="{8FAA8B0B-8FDB-4285-AF7A-C8B8F224297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12041" t="4488" r="12016" b="9532"/>
          <a:stretch>
            <a:fillRect/>
          </a:stretch>
        </p:blipFill>
        <p:spPr bwMode="auto">
          <a:xfrm>
            <a:off x="6877050" y="3457575"/>
            <a:ext cx="1871663"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Rectangle 8">
            <a:extLst>
              <a:ext uri="{FF2B5EF4-FFF2-40B4-BE49-F238E27FC236}">
                <a16:creationId xmlns:a16="http://schemas.microsoft.com/office/drawing/2014/main" id="{D8A27CF4-2F0D-4137-B95A-FB8E09F48B9E}"/>
              </a:ext>
            </a:extLst>
          </p:cNvPr>
          <p:cNvSpPr>
            <a:spLocks noChangeArrowheads="1"/>
          </p:cNvSpPr>
          <p:nvPr/>
        </p:nvSpPr>
        <p:spPr bwMode="auto">
          <a:xfrm>
            <a:off x="908050" y="5500688"/>
            <a:ext cx="9032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GB" altLang="zh-CN" sz="2000"/>
              <a:t>s = 1</a:t>
            </a:r>
            <a:endParaRPr lang="en-US" altLang="zh-CN" sz="2000"/>
          </a:p>
        </p:txBody>
      </p:sp>
      <p:sp>
        <p:nvSpPr>
          <p:cNvPr id="22538" name="Rectangle 9">
            <a:extLst>
              <a:ext uri="{FF2B5EF4-FFF2-40B4-BE49-F238E27FC236}">
                <a16:creationId xmlns:a16="http://schemas.microsoft.com/office/drawing/2014/main" id="{7F521BEB-82C4-4453-85EA-E1203B250224}"/>
              </a:ext>
            </a:extLst>
          </p:cNvPr>
          <p:cNvSpPr>
            <a:spLocks noChangeArrowheads="1"/>
          </p:cNvSpPr>
          <p:nvPr/>
        </p:nvSpPr>
        <p:spPr bwMode="auto">
          <a:xfrm>
            <a:off x="2898775" y="5513388"/>
            <a:ext cx="120015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GB" altLang="zh-CN" sz="2000"/>
              <a:t>s = 0.75</a:t>
            </a:r>
            <a:endParaRPr lang="en-US" altLang="zh-CN" sz="2000"/>
          </a:p>
        </p:txBody>
      </p:sp>
      <p:sp>
        <p:nvSpPr>
          <p:cNvPr id="22539" name="Rectangle 10">
            <a:extLst>
              <a:ext uri="{FF2B5EF4-FFF2-40B4-BE49-F238E27FC236}">
                <a16:creationId xmlns:a16="http://schemas.microsoft.com/office/drawing/2014/main" id="{A6E6FBE0-3C62-40B7-965E-90AE21FAD06A}"/>
              </a:ext>
            </a:extLst>
          </p:cNvPr>
          <p:cNvSpPr>
            <a:spLocks noChangeArrowheads="1"/>
          </p:cNvSpPr>
          <p:nvPr/>
        </p:nvSpPr>
        <p:spPr bwMode="auto">
          <a:xfrm>
            <a:off x="5122863" y="5513388"/>
            <a:ext cx="107950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GB" altLang="zh-CN" sz="2000"/>
              <a:t>s = 0.5</a:t>
            </a:r>
            <a:endParaRPr lang="en-US" altLang="zh-CN" sz="2000"/>
          </a:p>
        </p:txBody>
      </p:sp>
      <p:sp>
        <p:nvSpPr>
          <p:cNvPr id="22540" name="Rectangle 11">
            <a:extLst>
              <a:ext uri="{FF2B5EF4-FFF2-40B4-BE49-F238E27FC236}">
                <a16:creationId xmlns:a16="http://schemas.microsoft.com/office/drawing/2014/main" id="{B89370E4-51D7-4399-B919-BB60AB98A86F}"/>
              </a:ext>
            </a:extLst>
          </p:cNvPr>
          <p:cNvSpPr>
            <a:spLocks noChangeArrowheads="1"/>
          </p:cNvSpPr>
          <p:nvPr/>
        </p:nvSpPr>
        <p:spPr bwMode="auto">
          <a:xfrm>
            <a:off x="7215188" y="5500688"/>
            <a:ext cx="124142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GB" altLang="zh-CN" sz="2000"/>
              <a:t>s = 0.25</a:t>
            </a:r>
            <a:endParaRPr lang="en-US" altLang="zh-CN" sz="2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a:extLst>
              <a:ext uri="{FF2B5EF4-FFF2-40B4-BE49-F238E27FC236}">
                <a16:creationId xmlns:a16="http://schemas.microsoft.com/office/drawing/2014/main" id="{18C14A60-D4D1-41BE-B743-68C556D9D2E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F6AB495-DB8B-491D-8A4B-304A6A9E0B8A}" type="slidenum">
              <a:rPr lang="en-US" altLang="zh-CN"/>
              <a:pPr eaLnBrk="1" hangingPunct="1"/>
              <a:t>36</a:t>
            </a:fld>
            <a:endParaRPr lang="en-US" altLang="zh-CN"/>
          </a:p>
        </p:txBody>
      </p:sp>
      <p:sp>
        <p:nvSpPr>
          <p:cNvPr id="23555" name="Rectangle 2">
            <a:extLst>
              <a:ext uri="{FF2B5EF4-FFF2-40B4-BE49-F238E27FC236}">
                <a16:creationId xmlns:a16="http://schemas.microsoft.com/office/drawing/2014/main" id="{E615C384-F1F5-4B1D-9E2B-7DF5DB2C4FE6}"/>
              </a:ext>
            </a:extLst>
          </p:cNvPr>
          <p:cNvSpPr>
            <a:spLocks noGrp="1" noChangeArrowheads="1"/>
          </p:cNvSpPr>
          <p:nvPr>
            <p:ph type="title"/>
          </p:nvPr>
        </p:nvSpPr>
        <p:spPr/>
        <p:txBody>
          <a:bodyPr/>
          <a:lstStyle/>
          <a:p>
            <a:pPr eaLnBrk="1" hangingPunct="1"/>
            <a:r>
              <a:rPr lang="en-GB" altLang="zh-CN"/>
              <a:t>HSV</a:t>
            </a:r>
            <a:endParaRPr lang="en-US" altLang="zh-CN"/>
          </a:p>
        </p:txBody>
      </p:sp>
      <p:sp>
        <p:nvSpPr>
          <p:cNvPr id="23556" name="Rectangle 3">
            <a:extLst>
              <a:ext uri="{FF2B5EF4-FFF2-40B4-BE49-F238E27FC236}">
                <a16:creationId xmlns:a16="http://schemas.microsoft.com/office/drawing/2014/main" id="{1B85465A-F611-4D2A-92CE-8E8EFC138750}"/>
              </a:ext>
            </a:extLst>
          </p:cNvPr>
          <p:cNvSpPr>
            <a:spLocks noGrp="1" noChangeArrowheads="1"/>
          </p:cNvSpPr>
          <p:nvPr>
            <p:ph type="body" idx="1"/>
          </p:nvPr>
        </p:nvSpPr>
        <p:spPr>
          <a:xfrm>
            <a:off x="266700" y="1828800"/>
            <a:ext cx="7981950" cy="441325"/>
          </a:xfrm>
        </p:spPr>
        <p:txBody>
          <a:bodyPr>
            <a:normAutofit fontScale="77500" lnSpcReduction="20000"/>
          </a:bodyPr>
          <a:lstStyle/>
          <a:p>
            <a:pPr eaLnBrk="1" hangingPunct="1">
              <a:buFontTx/>
              <a:buNone/>
            </a:pPr>
            <a:r>
              <a:rPr lang="en-GB" altLang="zh-CN" sz="2800"/>
              <a:t>Pure colours (s=1) with decreasing values of “value” (brightness).</a:t>
            </a:r>
            <a:endParaRPr lang="en-US" altLang="zh-CN" sz="2800"/>
          </a:p>
        </p:txBody>
      </p:sp>
      <p:sp>
        <p:nvSpPr>
          <p:cNvPr id="23557" name="Rectangle 4">
            <a:extLst>
              <a:ext uri="{FF2B5EF4-FFF2-40B4-BE49-F238E27FC236}">
                <a16:creationId xmlns:a16="http://schemas.microsoft.com/office/drawing/2014/main" id="{1A29FED5-F597-4A3D-AFB4-B577DD971E88}"/>
              </a:ext>
            </a:extLst>
          </p:cNvPr>
          <p:cNvSpPr>
            <a:spLocks noChangeArrowheads="1"/>
          </p:cNvSpPr>
          <p:nvPr/>
        </p:nvSpPr>
        <p:spPr bwMode="auto">
          <a:xfrm>
            <a:off x="457201" y="5021263"/>
            <a:ext cx="129540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GB" altLang="zh-CN" sz="2800"/>
              <a:t>v = 1</a:t>
            </a:r>
            <a:endParaRPr lang="en-US" altLang="zh-CN" sz="4000"/>
          </a:p>
        </p:txBody>
      </p:sp>
      <p:sp>
        <p:nvSpPr>
          <p:cNvPr id="23558" name="Rectangle 5">
            <a:extLst>
              <a:ext uri="{FF2B5EF4-FFF2-40B4-BE49-F238E27FC236}">
                <a16:creationId xmlns:a16="http://schemas.microsoft.com/office/drawing/2014/main" id="{A50A2890-1115-441A-8D98-6E1BBE9597FA}"/>
              </a:ext>
            </a:extLst>
          </p:cNvPr>
          <p:cNvSpPr>
            <a:spLocks noChangeArrowheads="1"/>
          </p:cNvSpPr>
          <p:nvPr/>
        </p:nvSpPr>
        <p:spPr bwMode="auto">
          <a:xfrm>
            <a:off x="2604692" y="5030788"/>
            <a:ext cx="1726853"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GB" altLang="zh-CN" sz="2800" dirty="0"/>
              <a:t>v = 0.75</a:t>
            </a:r>
            <a:endParaRPr lang="en-US" altLang="zh-CN" sz="2800" dirty="0"/>
          </a:p>
        </p:txBody>
      </p:sp>
      <p:sp>
        <p:nvSpPr>
          <p:cNvPr id="23559" name="Rectangle 6">
            <a:extLst>
              <a:ext uri="{FF2B5EF4-FFF2-40B4-BE49-F238E27FC236}">
                <a16:creationId xmlns:a16="http://schemas.microsoft.com/office/drawing/2014/main" id="{49983DF1-8594-4410-867D-23219A5F35C9}"/>
              </a:ext>
            </a:extLst>
          </p:cNvPr>
          <p:cNvSpPr>
            <a:spLocks noChangeArrowheads="1"/>
          </p:cNvSpPr>
          <p:nvPr/>
        </p:nvSpPr>
        <p:spPr bwMode="auto">
          <a:xfrm>
            <a:off x="4892675" y="5018088"/>
            <a:ext cx="129540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GB" altLang="zh-CN" sz="2800" dirty="0"/>
              <a:t>v = 0.5</a:t>
            </a:r>
            <a:endParaRPr lang="en-US" altLang="zh-CN" sz="2800" dirty="0"/>
          </a:p>
        </p:txBody>
      </p:sp>
      <p:sp>
        <p:nvSpPr>
          <p:cNvPr id="23560" name="Rectangle 7">
            <a:extLst>
              <a:ext uri="{FF2B5EF4-FFF2-40B4-BE49-F238E27FC236}">
                <a16:creationId xmlns:a16="http://schemas.microsoft.com/office/drawing/2014/main" id="{DF7749A9-99BC-41B0-BE4B-8731142A48E3}"/>
              </a:ext>
            </a:extLst>
          </p:cNvPr>
          <p:cNvSpPr>
            <a:spLocks noChangeArrowheads="1"/>
          </p:cNvSpPr>
          <p:nvPr/>
        </p:nvSpPr>
        <p:spPr bwMode="auto">
          <a:xfrm>
            <a:off x="7020272" y="5030788"/>
            <a:ext cx="151216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GB" altLang="zh-CN" sz="2800" dirty="0"/>
              <a:t>v = 0.25</a:t>
            </a:r>
            <a:endParaRPr lang="en-US" altLang="zh-CN" sz="2800" dirty="0"/>
          </a:p>
        </p:txBody>
      </p:sp>
      <p:pic>
        <p:nvPicPr>
          <p:cNvPr id="23561" name="Picture 8" descr="fig5">
            <a:extLst>
              <a:ext uri="{FF2B5EF4-FFF2-40B4-BE49-F238E27FC236}">
                <a16:creationId xmlns:a16="http://schemas.microsoft.com/office/drawing/2014/main" id="{69FD24B0-9986-480E-81C5-934CCA656F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1722" t="4572" r="12337" b="9476"/>
          <a:stretch>
            <a:fillRect/>
          </a:stretch>
        </p:blipFill>
        <p:spPr bwMode="auto">
          <a:xfrm>
            <a:off x="2555875" y="2997200"/>
            <a:ext cx="1871663"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Picture 9" descr="fig6">
            <a:extLst>
              <a:ext uri="{FF2B5EF4-FFF2-40B4-BE49-F238E27FC236}">
                <a16:creationId xmlns:a16="http://schemas.microsoft.com/office/drawing/2014/main" id="{CB0EAC55-CC72-4B91-8709-313477673F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12288" t="5853" r="12312" b="9448"/>
          <a:stretch>
            <a:fillRect/>
          </a:stretch>
        </p:blipFill>
        <p:spPr bwMode="auto">
          <a:xfrm>
            <a:off x="4716463" y="3009900"/>
            <a:ext cx="1871662" cy="185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10" descr="fig7">
            <a:extLst>
              <a:ext uri="{FF2B5EF4-FFF2-40B4-BE49-F238E27FC236}">
                <a16:creationId xmlns:a16="http://schemas.microsoft.com/office/drawing/2014/main" id="{24C6818A-0F67-446B-A5AF-921E83119F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2041" t="4488" r="12016" b="9532"/>
          <a:stretch>
            <a:fillRect/>
          </a:stretch>
        </p:blipFill>
        <p:spPr bwMode="auto">
          <a:xfrm>
            <a:off x="6877050" y="2997200"/>
            <a:ext cx="1871663"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4" name="Picture 11" descr="fig1">
            <a:extLst>
              <a:ext uri="{FF2B5EF4-FFF2-40B4-BE49-F238E27FC236}">
                <a16:creationId xmlns:a16="http://schemas.microsoft.com/office/drawing/2014/main" id="{A6094595-2CFB-4093-B617-45FF6CB47B9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11722" t="4572" r="12337" b="9476"/>
          <a:stretch>
            <a:fillRect/>
          </a:stretch>
        </p:blipFill>
        <p:spPr bwMode="auto">
          <a:xfrm>
            <a:off x="323850" y="2997200"/>
            <a:ext cx="1871663"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59E44AA2-8BD4-4385-8CF1-CDD979C7E0B8}"/>
              </a:ext>
            </a:extLst>
          </p:cNvPr>
          <p:cNvSpPr>
            <a:spLocks noGrp="1" noChangeArrowheads="1"/>
          </p:cNvSpPr>
          <p:nvPr>
            <p:ph type="title"/>
          </p:nvPr>
        </p:nvSpPr>
        <p:spPr/>
        <p:txBody>
          <a:bodyPr/>
          <a:lstStyle/>
          <a:p>
            <a:pPr eaLnBrk="1" hangingPunct="1"/>
            <a:endParaRPr lang="zh-CN" altLang="zh-CN" sz="4000"/>
          </a:p>
        </p:txBody>
      </p:sp>
      <p:sp>
        <p:nvSpPr>
          <p:cNvPr id="24579" name="Rectangle 3">
            <a:extLst>
              <a:ext uri="{FF2B5EF4-FFF2-40B4-BE49-F238E27FC236}">
                <a16:creationId xmlns:a16="http://schemas.microsoft.com/office/drawing/2014/main" id="{AAF6268A-7FEC-493F-984F-6C64803FA8C4}"/>
              </a:ext>
            </a:extLst>
          </p:cNvPr>
          <p:cNvSpPr>
            <a:spLocks noGrp="1" noChangeArrowheads="1"/>
          </p:cNvSpPr>
          <p:nvPr>
            <p:ph type="body" idx="1"/>
          </p:nvPr>
        </p:nvSpPr>
        <p:spPr>
          <a:xfrm>
            <a:off x="685800" y="692150"/>
            <a:ext cx="7772400" cy="5403850"/>
          </a:xfrm>
        </p:spPr>
        <p:txBody>
          <a:bodyPr/>
          <a:lstStyle/>
          <a:p>
            <a:pPr eaLnBrk="1" hangingPunct="1"/>
            <a:r>
              <a:rPr lang="en-US" altLang="zh-CN"/>
              <a:t>Photoshop</a:t>
            </a:r>
            <a:r>
              <a:rPr lang="zh-CN" altLang="en-US"/>
              <a:t>拾色器</a:t>
            </a:r>
          </a:p>
          <a:p>
            <a:pPr eaLnBrk="1" hangingPunct="1">
              <a:lnSpc>
                <a:spcPct val="125000"/>
              </a:lnSpc>
            </a:pPr>
            <a:endParaRPr lang="en-US" altLang="zh-CN">
              <a:solidFill>
                <a:schemeClr val="tx2"/>
              </a:solidFill>
              <a:ea typeface="黑体" panose="02010609060101010101" pitchFamily="49" charset="-122"/>
            </a:endParaRPr>
          </a:p>
        </p:txBody>
      </p:sp>
      <p:pic>
        <p:nvPicPr>
          <p:cNvPr id="24580" name="Picture 4" descr="图1">
            <a:extLst>
              <a:ext uri="{FF2B5EF4-FFF2-40B4-BE49-F238E27FC236}">
                <a16:creationId xmlns:a16="http://schemas.microsoft.com/office/drawing/2014/main" id="{08F6EDFE-B11F-4677-9DAC-2ECD2099D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916113"/>
            <a:ext cx="7993063"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3470B324-AB59-4A5D-A346-D5921DE5DE36}"/>
              </a:ext>
            </a:extLst>
          </p:cNvPr>
          <p:cNvSpPr>
            <a:spLocks noGrp="1"/>
          </p:cNvSpPr>
          <p:nvPr>
            <p:ph type="title"/>
          </p:nvPr>
        </p:nvSpPr>
        <p:spPr/>
        <p:txBody>
          <a:bodyPr/>
          <a:lstStyle/>
          <a:p>
            <a:r>
              <a:rPr lang="en-US" altLang="zh-CN"/>
              <a:t>3</a:t>
            </a:r>
            <a:r>
              <a:rPr lang="zh-CN" altLang="en-US"/>
              <a:t>、转换公式</a:t>
            </a:r>
          </a:p>
        </p:txBody>
      </p:sp>
      <p:sp>
        <p:nvSpPr>
          <p:cNvPr id="25603" name="灯片编号占位符 3">
            <a:extLst>
              <a:ext uri="{FF2B5EF4-FFF2-40B4-BE49-F238E27FC236}">
                <a16:creationId xmlns:a16="http://schemas.microsoft.com/office/drawing/2014/main" id="{A6083542-3A76-432E-9CB2-A948F8DC36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23E4281-9FE9-4F8A-9526-CA24F67FDA46}" type="slidenum">
              <a:rPr lang="en-US" altLang="zh-CN"/>
              <a:pPr eaLnBrk="1" hangingPunct="1"/>
              <a:t>38</a:t>
            </a:fld>
            <a:endParaRPr lang="en-US" altLang="zh-CN"/>
          </a:p>
        </p:txBody>
      </p:sp>
      <p:pic>
        <p:nvPicPr>
          <p:cNvPr id="25604" name="Picture 2">
            <a:extLst>
              <a:ext uri="{FF2B5EF4-FFF2-40B4-BE49-F238E27FC236}">
                <a16:creationId xmlns:a16="http://schemas.microsoft.com/office/drawing/2014/main" id="{F6FF4E41-A065-46CA-8D91-D4421A979F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00113" y="2133600"/>
            <a:ext cx="7324725" cy="1924050"/>
          </a:xfr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96329902-03AA-42B2-B889-09A275312322}"/>
              </a:ext>
            </a:extLst>
          </p:cNvPr>
          <p:cNvSpPr>
            <a:spLocks noGrp="1"/>
          </p:cNvSpPr>
          <p:nvPr>
            <p:ph type="title"/>
          </p:nvPr>
        </p:nvSpPr>
        <p:spPr/>
        <p:txBody>
          <a:bodyPr/>
          <a:lstStyle/>
          <a:p>
            <a:r>
              <a:rPr lang="en-US" altLang="zh-CN" b="1" dirty="0"/>
              <a:t>3.2</a:t>
            </a:r>
            <a:r>
              <a:rPr lang="zh-CN" altLang="en-US" b="1" dirty="0"/>
              <a:t>、颜色直方图</a:t>
            </a:r>
            <a:endParaRPr lang="zh-CN" altLang="en-US" dirty="0"/>
          </a:p>
        </p:txBody>
      </p:sp>
      <p:sp>
        <p:nvSpPr>
          <p:cNvPr id="29699" name="内容占位符 2">
            <a:extLst>
              <a:ext uri="{FF2B5EF4-FFF2-40B4-BE49-F238E27FC236}">
                <a16:creationId xmlns:a16="http://schemas.microsoft.com/office/drawing/2014/main" id="{804B53FD-7482-479E-8A35-9320CEC8ED89}"/>
              </a:ext>
            </a:extLst>
          </p:cNvPr>
          <p:cNvSpPr>
            <a:spLocks noGrp="1"/>
          </p:cNvSpPr>
          <p:nvPr>
            <p:ph idx="1"/>
          </p:nvPr>
        </p:nvSpPr>
        <p:spPr/>
        <p:txBody>
          <a:bodyPr>
            <a:normAutofit/>
          </a:bodyPr>
          <a:lstStyle/>
          <a:p>
            <a:r>
              <a:rPr lang="en-US" altLang="zh-CN" b="1" dirty="0" err="1"/>
              <a:t>ColorHistogram</a:t>
            </a:r>
            <a:endParaRPr lang="zh-CN" altLang="en-US" dirty="0"/>
          </a:p>
          <a:p>
            <a:pPr lvl="1"/>
            <a:r>
              <a:rPr lang="zh-CN" altLang="en-US" dirty="0"/>
              <a:t>最简单也是最常用的颜色特征</a:t>
            </a:r>
            <a:endParaRPr lang="en-US" altLang="zh-CN" dirty="0"/>
          </a:p>
          <a:p>
            <a:r>
              <a:rPr lang="zh-CN" altLang="en-US" dirty="0"/>
              <a:t>核心思想</a:t>
            </a:r>
            <a:endParaRPr lang="en-US" altLang="zh-CN" dirty="0"/>
          </a:p>
          <a:p>
            <a:pPr lvl="1"/>
            <a:r>
              <a:rPr lang="zh-CN" altLang="en-US" dirty="0"/>
              <a:t>在颜色空间中采用一定的量化方法对颜色进行量化，然后统计每一个量化通道在整幅图像中所占的比重。</a:t>
            </a:r>
            <a:endParaRPr lang="en-US" altLang="zh-CN" dirty="0"/>
          </a:p>
          <a:p>
            <a:pPr lvl="1" eaLnBrk="1" hangingPunct="1">
              <a:buFontTx/>
              <a:buChar char="•"/>
            </a:pPr>
            <a:r>
              <a:rPr lang="zh-CN" altLang="en-US" dirty="0">
                <a:latin typeface="Monotype Corsiva" panose="03010101010201010101" pitchFamily="66" charset="0"/>
              </a:rPr>
              <a:t>每种颜色</a:t>
            </a:r>
            <a:r>
              <a:rPr lang="en-US" altLang="zh-CN" dirty="0">
                <a:latin typeface="Monotype Corsiva" panose="03010101010201010101" pitchFamily="66" charset="0"/>
              </a:rPr>
              <a:t>C</a:t>
            </a:r>
            <a:r>
              <a:rPr lang="en-US" altLang="zh-CN" baseline="-25000" dirty="0">
                <a:latin typeface="Monotype Corsiva" panose="03010101010201010101" pitchFamily="66" charset="0"/>
              </a:rPr>
              <a:t>i </a:t>
            </a:r>
            <a:r>
              <a:rPr lang="en-US" altLang="zh-CN" dirty="0"/>
              <a:t> , </a:t>
            </a:r>
            <a:r>
              <a:rPr lang="en-US" altLang="zh-CN" dirty="0" err="1">
                <a:latin typeface="Monotype Corsiva" panose="03010101010201010101" pitchFamily="66" charset="0"/>
              </a:rPr>
              <a:t>H</a:t>
            </a:r>
            <a:r>
              <a:rPr lang="en-US" altLang="zh-CN" baseline="-25000" dirty="0" err="1">
                <a:latin typeface="Monotype Corsiva" panose="03010101010201010101" pitchFamily="66" charset="0"/>
              </a:rPr>
              <a:t>ci</a:t>
            </a:r>
            <a:r>
              <a:rPr lang="en-US" altLang="zh-CN" dirty="0">
                <a:latin typeface="Monotype Corsiva" panose="03010101010201010101" pitchFamily="66" charset="0"/>
              </a:rPr>
              <a:t>(I)</a:t>
            </a:r>
            <a:r>
              <a:rPr lang="en-US" altLang="zh-CN" dirty="0"/>
              <a:t> </a:t>
            </a:r>
            <a:r>
              <a:rPr lang="zh-CN" altLang="en-US" dirty="0"/>
              <a:t>表示图片</a:t>
            </a:r>
            <a:r>
              <a:rPr lang="en-US" altLang="zh-CN" i="1" dirty="0">
                <a:latin typeface="Monotype Corsiva" panose="03010101010201010101" pitchFamily="66" charset="0"/>
              </a:rPr>
              <a:t>I</a:t>
            </a:r>
            <a:r>
              <a:rPr lang="en-US" altLang="zh-CN" dirty="0"/>
              <a:t> </a:t>
            </a:r>
            <a:r>
              <a:rPr lang="zh-CN" altLang="en-US" dirty="0"/>
              <a:t>中，颜色是</a:t>
            </a:r>
            <a:r>
              <a:rPr lang="en-US" altLang="zh-CN" dirty="0">
                <a:latin typeface="Monotype Corsiva" panose="03010101010201010101" pitchFamily="66" charset="0"/>
              </a:rPr>
              <a:t>C</a:t>
            </a:r>
            <a:r>
              <a:rPr lang="en-US" altLang="zh-CN" baseline="-25000" dirty="0">
                <a:latin typeface="Monotype Corsiva" panose="03010101010201010101" pitchFamily="66" charset="0"/>
              </a:rPr>
              <a:t>i</a:t>
            </a:r>
            <a:r>
              <a:rPr lang="zh-CN" altLang="en-US" dirty="0"/>
              <a:t>的像素数目</a:t>
            </a:r>
            <a:endParaRPr lang="en-US" altLang="zh-CN" dirty="0"/>
          </a:p>
          <a:p>
            <a:pPr marL="457200" lvl="1" indent="0">
              <a:buNone/>
            </a:pPr>
            <a:endParaRPr lang="en-US" altLang="zh-CN" dirty="0"/>
          </a:p>
          <a:p>
            <a:pPr lvl="1"/>
            <a:endParaRPr lang="zh-CN" altLang="en-US" dirty="0"/>
          </a:p>
          <a:p>
            <a:endParaRPr lang="zh-CN" altLang="en-US" dirty="0"/>
          </a:p>
        </p:txBody>
      </p:sp>
      <p:sp>
        <p:nvSpPr>
          <p:cNvPr id="29700" name="灯片编号占位符 3">
            <a:extLst>
              <a:ext uri="{FF2B5EF4-FFF2-40B4-BE49-F238E27FC236}">
                <a16:creationId xmlns:a16="http://schemas.microsoft.com/office/drawing/2014/main" id="{8635DA53-476E-4317-840B-CE993DD137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59C20F3-D215-4D2F-AF97-A20F1635B675}" type="slidenum">
              <a:rPr lang="en-US" altLang="zh-CN"/>
              <a:pPr eaLnBrk="1" hangingPunct="1"/>
              <a:t>39</a:t>
            </a:fld>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948163-0D4D-4C82-BDEA-02BEE968FB8D}"/>
              </a:ext>
            </a:extLst>
          </p:cNvPr>
          <p:cNvSpPr>
            <a:spLocks noGrp="1"/>
          </p:cNvSpPr>
          <p:nvPr>
            <p:ph type="title"/>
          </p:nvPr>
        </p:nvSpPr>
        <p:spPr/>
        <p:txBody>
          <a:bodyPr/>
          <a:lstStyle/>
          <a:p>
            <a:r>
              <a:rPr lang="zh-CN" altLang="en-US" dirty="0"/>
              <a:t>图像检索</a:t>
            </a:r>
          </a:p>
        </p:txBody>
      </p:sp>
      <p:sp>
        <p:nvSpPr>
          <p:cNvPr id="3" name="内容占位符 2">
            <a:extLst>
              <a:ext uri="{FF2B5EF4-FFF2-40B4-BE49-F238E27FC236}">
                <a16:creationId xmlns:a16="http://schemas.microsoft.com/office/drawing/2014/main" id="{4585EA8A-24B7-4E1A-B854-45DA8F5776FA}"/>
              </a:ext>
            </a:extLst>
          </p:cNvPr>
          <p:cNvSpPr>
            <a:spLocks noGrp="1"/>
          </p:cNvSpPr>
          <p:nvPr>
            <p:ph idx="1"/>
          </p:nvPr>
        </p:nvSpPr>
        <p:spPr/>
        <p:txBody>
          <a:bodyPr>
            <a:normAutofit/>
          </a:bodyPr>
          <a:lstStyle/>
          <a:p>
            <a:r>
              <a:rPr lang="zh-CN" altLang="en-US" b="1" i="0" dirty="0">
                <a:solidFill>
                  <a:srgbClr val="121212"/>
                </a:solidFill>
                <a:effectLst/>
                <a:latin typeface="-apple-system"/>
              </a:rPr>
              <a:t>基于内容的图片检索</a:t>
            </a:r>
            <a:endParaRPr lang="en-US" altLang="zh-CN" b="1" i="0" dirty="0">
              <a:solidFill>
                <a:srgbClr val="121212"/>
              </a:solidFill>
              <a:effectLst/>
              <a:latin typeface="-apple-system"/>
            </a:endParaRPr>
          </a:p>
          <a:p>
            <a:pPr lvl="1"/>
            <a:r>
              <a:rPr lang="zh-CN" altLang="en-US" dirty="0">
                <a:solidFill>
                  <a:srgbClr val="121212"/>
                </a:solidFill>
                <a:latin typeface="-apple-system"/>
              </a:rPr>
              <a:t>以文索文</a:t>
            </a:r>
            <a:endParaRPr lang="en-US" altLang="zh-CN" b="0" i="0" dirty="0">
              <a:solidFill>
                <a:srgbClr val="121212"/>
              </a:solidFill>
              <a:effectLst/>
              <a:latin typeface="-apple-system"/>
            </a:endParaRPr>
          </a:p>
          <a:p>
            <a:pPr lvl="1"/>
            <a:r>
              <a:rPr lang="zh-CN" altLang="en-US" b="0" i="0" dirty="0">
                <a:solidFill>
                  <a:srgbClr val="121212"/>
                </a:solidFill>
                <a:effectLst/>
                <a:latin typeface="-apple-system"/>
              </a:rPr>
              <a:t>以图索图</a:t>
            </a:r>
            <a:endParaRPr lang="en-US" altLang="zh-CN" b="1" i="0" dirty="0">
              <a:solidFill>
                <a:srgbClr val="121212"/>
              </a:solidFill>
              <a:effectLst/>
              <a:latin typeface="-apple-system"/>
            </a:endParaRPr>
          </a:p>
          <a:p>
            <a:r>
              <a:rPr lang="zh-CN" altLang="en-US" b="1" i="0" dirty="0">
                <a:solidFill>
                  <a:srgbClr val="121212"/>
                </a:solidFill>
                <a:effectLst/>
                <a:latin typeface="-apple-system"/>
              </a:rPr>
              <a:t>跨媒体检索</a:t>
            </a:r>
            <a:endParaRPr lang="en-US" altLang="zh-CN" b="1" i="0" dirty="0">
              <a:solidFill>
                <a:srgbClr val="121212"/>
              </a:solidFill>
              <a:effectLst/>
              <a:latin typeface="-apple-system"/>
            </a:endParaRPr>
          </a:p>
          <a:p>
            <a:pPr lvl="1"/>
            <a:r>
              <a:rPr lang="zh-CN" altLang="en-US" b="0" i="0" dirty="0">
                <a:solidFill>
                  <a:srgbClr val="121212"/>
                </a:solidFill>
                <a:effectLst/>
                <a:latin typeface="-apple-system"/>
              </a:rPr>
              <a:t>以文索图或者以图索文</a:t>
            </a:r>
            <a:endParaRPr lang="en-US" altLang="zh-CN" b="1" i="0" dirty="0">
              <a:solidFill>
                <a:srgbClr val="121212"/>
              </a:solidFill>
              <a:effectLst/>
              <a:latin typeface="-apple-system"/>
            </a:endParaRPr>
          </a:p>
        </p:txBody>
      </p:sp>
    </p:spTree>
    <p:extLst>
      <p:ext uri="{BB962C8B-B14F-4D97-AF65-F5344CB8AC3E}">
        <p14:creationId xmlns:p14="http://schemas.microsoft.com/office/powerpoint/2010/main" val="1754404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3">
            <a:extLst>
              <a:ext uri="{FF2B5EF4-FFF2-40B4-BE49-F238E27FC236}">
                <a16:creationId xmlns:a16="http://schemas.microsoft.com/office/drawing/2014/main" id="{70500E95-BD38-4E28-A140-0EAADFE17B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661906A-93E5-407C-A128-B2E7F4466BA4}" type="slidenum">
              <a:rPr lang="en-US" altLang="zh-CN"/>
              <a:pPr eaLnBrk="1" hangingPunct="1"/>
              <a:t>40</a:t>
            </a:fld>
            <a:endParaRPr lang="en-US" altLang="zh-CN"/>
          </a:p>
        </p:txBody>
      </p:sp>
      <p:pic>
        <p:nvPicPr>
          <p:cNvPr id="30723" name="Picture 2">
            <a:extLst>
              <a:ext uri="{FF2B5EF4-FFF2-40B4-BE49-F238E27FC236}">
                <a16:creationId xmlns:a16="http://schemas.microsoft.com/office/drawing/2014/main" id="{BDB305A8-11F2-49A9-A760-26771181D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8600"/>
            <a:ext cx="7099300"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30724" name="Picture 3">
            <a:extLst>
              <a:ext uri="{FF2B5EF4-FFF2-40B4-BE49-F238E27FC236}">
                <a16:creationId xmlns:a16="http://schemas.microsoft.com/office/drawing/2014/main" id="{6FF7141B-27D7-4185-AD88-93556B690E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3200400"/>
            <a:ext cx="4800600"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30725" name="Text Box 4">
            <a:extLst>
              <a:ext uri="{FF2B5EF4-FFF2-40B4-BE49-F238E27FC236}">
                <a16:creationId xmlns:a16="http://schemas.microsoft.com/office/drawing/2014/main" id="{0F8206F4-F5C8-4855-B5B2-E0EB1FD5A4A0}"/>
              </a:ext>
            </a:extLst>
          </p:cNvPr>
          <p:cNvSpPr txBox="1">
            <a:spLocks noChangeArrowheads="1"/>
          </p:cNvSpPr>
          <p:nvPr/>
        </p:nvSpPr>
        <p:spPr bwMode="auto">
          <a:xfrm>
            <a:off x="519113" y="4600575"/>
            <a:ext cx="278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Histogram based on RGB</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8">
            <a:extLst>
              <a:ext uri="{FF2B5EF4-FFF2-40B4-BE49-F238E27FC236}">
                <a16:creationId xmlns:a16="http://schemas.microsoft.com/office/drawing/2014/main" id="{FD110989-CF72-4C83-8D06-116EF487D08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014D116-7ACA-4659-9648-603372E51302}" type="slidenum">
              <a:rPr lang="en-US" altLang="zh-CN"/>
              <a:pPr eaLnBrk="1" hangingPunct="1"/>
              <a:t>41</a:t>
            </a:fld>
            <a:endParaRPr lang="en-US" altLang="zh-CN"/>
          </a:p>
        </p:txBody>
      </p:sp>
      <p:pic>
        <p:nvPicPr>
          <p:cNvPr id="112642" name="Picture 2" descr="Image 9">
            <a:extLst>
              <a:ext uri="{FF2B5EF4-FFF2-40B4-BE49-F238E27FC236}">
                <a16:creationId xmlns:a16="http://schemas.microsoft.com/office/drawing/2014/main" id="{EAF6541F-8760-4F35-B6BA-66617B98AD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713" y="1844675"/>
            <a:ext cx="1657350"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4" name="Rectangle 4">
            <a:extLst>
              <a:ext uri="{FF2B5EF4-FFF2-40B4-BE49-F238E27FC236}">
                <a16:creationId xmlns:a16="http://schemas.microsoft.com/office/drawing/2014/main" id="{B5D1402E-853E-42EA-93B9-9A8C8EF32CC4}"/>
              </a:ext>
            </a:extLst>
          </p:cNvPr>
          <p:cNvSpPr>
            <a:spLocks noChangeArrowheads="1"/>
          </p:cNvSpPr>
          <p:nvPr/>
        </p:nvSpPr>
        <p:spPr bwMode="auto">
          <a:xfrm>
            <a:off x="2124075" y="1412875"/>
            <a:ext cx="1227138" cy="304800"/>
          </a:xfrm>
          <a:prstGeom prst="rect">
            <a:avLst/>
          </a:prstGeom>
          <a:noFill/>
          <a:ln w="9525" algn="ctr">
            <a:noFill/>
            <a:miter lim="800000"/>
            <a:headEnd/>
            <a:tailEnd/>
          </a:ln>
          <a:effectLst/>
        </p:spPr>
        <p:txBody>
          <a:bodyPr wrap="none" anchor="ctr">
            <a:spAutoFit/>
          </a:bodyPr>
          <a:lstStyle/>
          <a:p>
            <a:pPr eaLnBrk="0" hangingPunct="0">
              <a:defRPr/>
            </a:pPr>
            <a:r>
              <a:rPr lang="en-US" sz="1400" b="1">
                <a:solidFill>
                  <a:schemeClr val="tx2"/>
                </a:solidFill>
                <a:effectLst>
                  <a:outerShdw blurRad="38100" dist="38100" dir="2700000" algn="tl">
                    <a:srgbClr val="C0C0C0"/>
                  </a:outerShdw>
                </a:effectLst>
                <a:latin typeface="Arial" charset="0"/>
              </a:rPr>
              <a:t>Input Image </a:t>
            </a:r>
          </a:p>
        </p:txBody>
      </p:sp>
      <p:sp>
        <p:nvSpPr>
          <p:cNvPr id="112645" name="Rectangle 5">
            <a:extLst>
              <a:ext uri="{FF2B5EF4-FFF2-40B4-BE49-F238E27FC236}">
                <a16:creationId xmlns:a16="http://schemas.microsoft.com/office/drawing/2014/main" id="{A4EE85D6-4FEE-4B6B-8CFB-8BB07A926B68}"/>
              </a:ext>
            </a:extLst>
          </p:cNvPr>
          <p:cNvSpPr>
            <a:spLocks noGrp="1" noChangeArrowheads="1"/>
          </p:cNvSpPr>
          <p:nvPr>
            <p:ph type="title"/>
          </p:nvPr>
        </p:nvSpPr>
        <p:spPr>
          <a:xfrm>
            <a:off x="1116013" y="620713"/>
            <a:ext cx="6408737" cy="1143000"/>
          </a:xfrm>
          <a:noFill/>
        </p:spPr>
        <p:txBody>
          <a:bodyPr/>
          <a:lstStyle/>
          <a:p>
            <a:pPr eaLnBrk="1" hangingPunct="1"/>
            <a:r>
              <a:rPr lang="en-GB" altLang="zh-CN" sz="4000"/>
              <a:t>Histogram based on HSV</a:t>
            </a:r>
          </a:p>
        </p:txBody>
      </p:sp>
      <p:sp>
        <p:nvSpPr>
          <p:cNvPr id="112649" name="AutoShape 9">
            <a:extLst>
              <a:ext uri="{FF2B5EF4-FFF2-40B4-BE49-F238E27FC236}">
                <a16:creationId xmlns:a16="http://schemas.microsoft.com/office/drawing/2014/main" id="{469ECB32-1E8B-4ADB-8F1C-4B23FFD9D5DB}"/>
              </a:ext>
            </a:extLst>
          </p:cNvPr>
          <p:cNvSpPr>
            <a:spLocks noChangeArrowheads="1"/>
          </p:cNvSpPr>
          <p:nvPr/>
        </p:nvSpPr>
        <p:spPr bwMode="auto">
          <a:xfrm>
            <a:off x="1187450" y="2636838"/>
            <a:ext cx="433388" cy="2376487"/>
          </a:xfrm>
          <a:prstGeom prst="curvedRightArrow">
            <a:avLst>
              <a:gd name="adj1" fmla="val 109670"/>
              <a:gd name="adj2" fmla="val 219340"/>
              <a:gd name="adj3" fmla="val 33333"/>
            </a:avLst>
          </a:prstGeom>
          <a:gradFill rotWithShape="1">
            <a:gsLst>
              <a:gs pos="0">
                <a:srgbClr val="00FF00"/>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en-US" altLang="zh-CN" sz="1000">
              <a:solidFill>
                <a:srgbClr val="FFFF66"/>
              </a:solidFill>
            </a:endParaRPr>
          </a:p>
        </p:txBody>
      </p:sp>
      <p:sp>
        <p:nvSpPr>
          <p:cNvPr id="112650" name="Text Box 10">
            <a:extLst>
              <a:ext uri="{FF2B5EF4-FFF2-40B4-BE49-F238E27FC236}">
                <a16:creationId xmlns:a16="http://schemas.microsoft.com/office/drawing/2014/main" id="{48F2881D-83D8-4F98-8D42-0AC4415729AC}"/>
              </a:ext>
            </a:extLst>
          </p:cNvPr>
          <p:cNvSpPr txBox="1">
            <a:spLocks noChangeArrowheads="1"/>
          </p:cNvSpPr>
          <p:nvPr/>
        </p:nvSpPr>
        <p:spPr bwMode="auto">
          <a:xfrm>
            <a:off x="179388" y="2924175"/>
            <a:ext cx="936625"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GB" altLang="zh-CN" sz="1200" b="1">
                <a:solidFill>
                  <a:schemeClr val="tx2"/>
                </a:solidFill>
              </a:rPr>
              <a:t>Global analysis of pixel count </a:t>
            </a:r>
          </a:p>
          <a:p>
            <a:pPr algn="ctr">
              <a:spcBef>
                <a:spcPct val="50000"/>
              </a:spcBef>
            </a:pPr>
            <a:r>
              <a:rPr lang="en-GB" altLang="zh-CN" sz="1200" b="1">
                <a:solidFill>
                  <a:schemeClr val="tx2"/>
                </a:solidFill>
              </a:rPr>
              <a:t>in each discrete colour space</a:t>
            </a:r>
          </a:p>
        </p:txBody>
      </p:sp>
      <p:grpSp>
        <p:nvGrpSpPr>
          <p:cNvPr id="2" name="Group 20">
            <a:extLst>
              <a:ext uri="{FF2B5EF4-FFF2-40B4-BE49-F238E27FC236}">
                <a16:creationId xmlns:a16="http://schemas.microsoft.com/office/drawing/2014/main" id="{379FB7A7-29ED-4AD0-8AE5-A93A789AC1E1}"/>
              </a:ext>
            </a:extLst>
          </p:cNvPr>
          <p:cNvGrpSpPr>
            <a:grpSpLocks/>
          </p:cNvGrpSpPr>
          <p:nvPr/>
        </p:nvGrpSpPr>
        <p:grpSpPr bwMode="auto">
          <a:xfrm>
            <a:off x="1403350" y="3716338"/>
            <a:ext cx="3311525" cy="1865312"/>
            <a:chOff x="884" y="2341"/>
            <a:chExt cx="2086" cy="1175"/>
          </a:xfrm>
        </p:grpSpPr>
        <p:pic>
          <p:nvPicPr>
            <p:cNvPr id="31753" name="Picture 21">
              <a:extLst>
                <a:ext uri="{FF2B5EF4-FFF2-40B4-BE49-F238E27FC236}">
                  <a16:creationId xmlns:a16="http://schemas.microsoft.com/office/drawing/2014/main" id="{64A8A09A-03F5-4BA7-87A7-D7AB1414BE2C}"/>
                </a:ext>
              </a:extLst>
            </p:cNvPr>
            <p:cNvPicPr>
              <a:picLocks noChangeAspect="1" noChangeArrowheads="1"/>
            </p:cNvPicPr>
            <p:nvPr/>
          </p:nvPicPr>
          <p:blipFill>
            <a:blip r:embed="rId4">
              <a:lum contrast="20000"/>
              <a:extLst>
                <a:ext uri="{28A0092B-C50C-407E-A947-70E740481C1C}">
                  <a14:useLocalDpi xmlns:a14="http://schemas.microsoft.com/office/drawing/2010/main" val="0"/>
                </a:ext>
              </a:extLst>
            </a:blip>
            <a:srcRect/>
            <a:stretch>
              <a:fillRect/>
            </a:stretch>
          </p:blipFill>
          <p:spPr bwMode="auto">
            <a:xfrm>
              <a:off x="1111" y="2341"/>
              <a:ext cx="1553" cy="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31754" name="Text Box 22">
              <a:extLst>
                <a:ext uri="{FF2B5EF4-FFF2-40B4-BE49-F238E27FC236}">
                  <a16:creationId xmlns:a16="http://schemas.microsoft.com/office/drawing/2014/main" id="{B4A1495A-55E1-401E-96CC-79AA0051F105}"/>
                </a:ext>
              </a:extLst>
            </p:cNvPr>
            <p:cNvSpPr txBox="1">
              <a:spLocks noChangeArrowheads="1"/>
            </p:cNvSpPr>
            <p:nvPr/>
          </p:nvSpPr>
          <p:spPr bwMode="auto">
            <a:xfrm>
              <a:off x="1156" y="3339"/>
              <a:ext cx="1211" cy="174"/>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400" b="1">
                  <a:solidFill>
                    <a:srgbClr val="FFFF00"/>
                  </a:solidFill>
                </a:rPr>
                <a:t>Global Histogram </a:t>
              </a:r>
              <a:r>
                <a:rPr lang="en-US" altLang="zh-CN" sz="1400" b="1" i="1">
                  <a:solidFill>
                    <a:srgbClr val="FFFF00"/>
                  </a:solidFill>
                </a:rPr>
                <a:t>H</a:t>
              </a:r>
              <a:endParaRPr lang="en-GB" altLang="zh-CN" sz="1400" b="1" i="1">
                <a:solidFill>
                  <a:srgbClr val="FFFF00"/>
                </a:solidFill>
              </a:endParaRPr>
            </a:p>
          </p:txBody>
        </p:sp>
        <p:sp>
          <p:nvSpPr>
            <p:cNvPr id="31755" name="Text Box 23">
              <a:extLst>
                <a:ext uri="{FF2B5EF4-FFF2-40B4-BE49-F238E27FC236}">
                  <a16:creationId xmlns:a16="http://schemas.microsoft.com/office/drawing/2014/main" id="{5647303B-B969-41D8-806A-6E1E4F63B485}"/>
                </a:ext>
              </a:extLst>
            </p:cNvPr>
            <p:cNvSpPr txBox="1">
              <a:spLocks noChangeArrowheads="1"/>
            </p:cNvSpPr>
            <p:nvPr/>
          </p:nvSpPr>
          <p:spPr bwMode="auto">
            <a:xfrm>
              <a:off x="954" y="3347"/>
              <a:ext cx="246" cy="169"/>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en-US" altLang="zh-CN" sz="2000"/>
            </a:p>
          </p:txBody>
        </p:sp>
        <p:sp>
          <p:nvSpPr>
            <p:cNvPr id="112664" name="Text Box 24">
              <a:extLst>
                <a:ext uri="{FF2B5EF4-FFF2-40B4-BE49-F238E27FC236}">
                  <a16:creationId xmlns:a16="http://schemas.microsoft.com/office/drawing/2014/main" id="{FD524F19-60F6-4E89-817F-52003D23FBC6}"/>
                </a:ext>
              </a:extLst>
            </p:cNvPr>
            <p:cNvSpPr txBox="1">
              <a:spLocks noChangeArrowheads="1"/>
            </p:cNvSpPr>
            <p:nvPr/>
          </p:nvSpPr>
          <p:spPr bwMode="auto">
            <a:xfrm>
              <a:off x="884" y="3249"/>
              <a:ext cx="381" cy="181"/>
            </a:xfrm>
            <a:prstGeom prst="rect">
              <a:avLst/>
            </a:prstGeom>
            <a:noFill/>
            <a:ln w="9525">
              <a:noFill/>
              <a:miter lim="800000"/>
              <a:headEnd/>
              <a:tailEnd/>
            </a:ln>
          </p:spPr>
          <p:txBody>
            <a:bodyPr/>
            <a:lstStyle/>
            <a:p>
              <a:pPr algn="ctr" eaLnBrk="0" hangingPunct="0">
                <a:spcBef>
                  <a:spcPct val="50000"/>
                </a:spcBef>
                <a:defRPr/>
              </a:pPr>
              <a:r>
                <a:rPr lang="en-GB" altLang="zh-CN" sz="1200" b="1">
                  <a:solidFill>
                    <a:srgbClr val="FFFF00"/>
                  </a:solidFill>
                  <a:effectLst>
                    <a:outerShdw blurRad="38100" dist="38100" dir="2700000" algn="tl">
                      <a:srgbClr val="C0C0C0"/>
                    </a:outerShdw>
                  </a:effectLst>
                  <a:latin typeface="Arial" charset="0"/>
                </a:rPr>
                <a:t>1</a:t>
              </a:r>
              <a:r>
                <a:rPr lang="en-GB" altLang="zh-CN" sz="1200" b="1" baseline="30000">
                  <a:solidFill>
                    <a:srgbClr val="FFFF00"/>
                  </a:solidFill>
                  <a:effectLst>
                    <a:outerShdw blurRad="38100" dist="38100" dir="2700000" algn="tl">
                      <a:srgbClr val="C0C0C0"/>
                    </a:outerShdw>
                  </a:effectLst>
                  <a:latin typeface="Arial" charset="0"/>
                </a:rPr>
                <a:t>0</a:t>
              </a:r>
              <a:endParaRPr lang="en-GB" altLang="zh-CN" sz="1200" b="1">
                <a:solidFill>
                  <a:srgbClr val="FFFF00"/>
                </a:solidFill>
                <a:effectLst>
                  <a:outerShdw blurRad="38100" dist="38100" dir="2700000" algn="tl">
                    <a:srgbClr val="C0C0C0"/>
                  </a:outerShdw>
                </a:effectLst>
                <a:latin typeface="Arial" charset="0"/>
              </a:endParaRPr>
            </a:p>
          </p:txBody>
        </p:sp>
        <p:sp>
          <p:nvSpPr>
            <p:cNvPr id="112665" name="Text Box 25">
              <a:extLst>
                <a:ext uri="{FF2B5EF4-FFF2-40B4-BE49-F238E27FC236}">
                  <a16:creationId xmlns:a16="http://schemas.microsoft.com/office/drawing/2014/main" id="{65703C3F-DA4B-49FB-9871-F8F3EC45A10D}"/>
                </a:ext>
              </a:extLst>
            </p:cNvPr>
            <p:cNvSpPr txBox="1">
              <a:spLocks noChangeArrowheads="1"/>
            </p:cNvSpPr>
            <p:nvPr/>
          </p:nvSpPr>
          <p:spPr bwMode="auto">
            <a:xfrm>
              <a:off x="2562" y="3249"/>
              <a:ext cx="408" cy="181"/>
            </a:xfrm>
            <a:prstGeom prst="rect">
              <a:avLst/>
            </a:prstGeom>
            <a:solidFill>
              <a:srgbClr val="FFFFFF">
                <a:alpha val="0"/>
              </a:srgbClr>
            </a:solidFill>
            <a:ln w="9525">
              <a:noFill/>
              <a:miter lim="800000"/>
              <a:headEnd/>
              <a:tailEnd/>
            </a:ln>
          </p:spPr>
          <p:txBody>
            <a:bodyPr/>
            <a:lstStyle/>
            <a:p>
              <a:pPr algn="ctr" eaLnBrk="0" hangingPunct="0">
                <a:spcBef>
                  <a:spcPct val="50000"/>
                </a:spcBef>
                <a:defRPr/>
              </a:pPr>
              <a:r>
                <a:rPr lang="en-GB" altLang="zh-CN" sz="1200" b="1">
                  <a:solidFill>
                    <a:srgbClr val="FFFF00"/>
                  </a:solidFill>
                  <a:effectLst>
                    <a:outerShdw blurRad="38100" dist="38100" dir="2700000" algn="tl">
                      <a:srgbClr val="C0C0C0"/>
                    </a:outerShdw>
                  </a:effectLst>
                  <a:latin typeface="Arial" charset="0"/>
                </a:rPr>
                <a:t>360</a:t>
              </a:r>
              <a:r>
                <a:rPr lang="en-GB" altLang="zh-CN" sz="1200" b="1" baseline="30000">
                  <a:solidFill>
                    <a:srgbClr val="FFFF00"/>
                  </a:solidFill>
                  <a:effectLst>
                    <a:outerShdw blurRad="38100" dist="38100" dir="2700000" algn="tl">
                      <a:srgbClr val="C0C0C0"/>
                    </a:outerShdw>
                  </a:effectLst>
                  <a:latin typeface="Arial" charset="0"/>
                </a:rPr>
                <a:t>0</a:t>
              </a:r>
              <a:endParaRPr lang="en-GB" altLang="zh-CN" sz="1200" b="1">
                <a:solidFill>
                  <a:srgbClr val="FFFF00"/>
                </a:solidFill>
                <a:effectLst>
                  <a:outerShdw blurRad="38100" dist="38100" dir="2700000" algn="tl">
                    <a:srgbClr val="C0C0C0"/>
                  </a:outerShdw>
                </a:effectLst>
                <a:latin typeface="Arial" charset="0"/>
              </a:endParaRPr>
            </a:p>
          </p:txBody>
        </p:sp>
        <p:sp>
          <p:nvSpPr>
            <p:cNvPr id="31758" name="Text Box 26">
              <a:extLst>
                <a:ext uri="{FF2B5EF4-FFF2-40B4-BE49-F238E27FC236}">
                  <a16:creationId xmlns:a16="http://schemas.microsoft.com/office/drawing/2014/main" id="{846CCEB9-3265-4FC9-9326-5DAD22479506}"/>
                </a:ext>
              </a:extLst>
            </p:cNvPr>
            <p:cNvSpPr txBox="1">
              <a:spLocks noChangeArrowheads="1"/>
            </p:cNvSpPr>
            <p:nvPr/>
          </p:nvSpPr>
          <p:spPr bwMode="auto">
            <a:xfrm>
              <a:off x="1156" y="3339"/>
              <a:ext cx="1211" cy="174"/>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400" b="1">
                  <a:solidFill>
                    <a:schemeClr val="tx2"/>
                  </a:solidFill>
                </a:rPr>
                <a:t>Global Histogram </a:t>
              </a:r>
              <a:r>
                <a:rPr lang="en-US" altLang="zh-CN" sz="1400" b="1" i="1">
                  <a:solidFill>
                    <a:schemeClr val="tx2"/>
                  </a:solidFill>
                </a:rPr>
                <a:t>H</a:t>
              </a:r>
              <a:endParaRPr lang="en-GB" altLang="zh-CN" sz="1400" b="1" i="1">
                <a:solidFill>
                  <a:schemeClr val="tx2"/>
                </a:solidFill>
              </a:endParaRPr>
            </a:p>
          </p:txBody>
        </p:sp>
        <p:sp>
          <p:nvSpPr>
            <p:cNvPr id="112667" name="Text Box 27">
              <a:extLst>
                <a:ext uri="{FF2B5EF4-FFF2-40B4-BE49-F238E27FC236}">
                  <a16:creationId xmlns:a16="http://schemas.microsoft.com/office/drawing/2014/main" id="{67989ED2-AB38-40F5-95AC-3B9EDB1E284E}"/>
                </a:ext>
              </a:extLst>
            </p:cNvPr>
            <p:cNvSpPr txBox="1">
              <a:spLocks noChangeArrowheads="1"/>
            </p:cNvSpPr>
            <p:nvPr/>
          </p:nvSpPr>
          <p:spPr bwMode="auto">
            <a:xfrm>
              <a:off x="884" y="3249"/>
              <a:ext cx="381" cy="181"/>
            </a:xfrm>
            <a:prstGeom prst="rect">
              <a:avLst/>
            </a:prstGeom>
            <a:noFill/>
            <a:ln w="9525">
              <a:noFill/>
              <a:miter lim="800000"/>
              <a:headEnd/>
              <a:tailEnd/>
            </a:ln>
          </p:spPr>
          <p:txBody>
            <a:bodyPr/>
            <a:lstStyle/>
            <a:p>
              <a:pPr algn="ctr" eaLnBrk="0" hangingPunct="0">
                <a:spcBef>
                  <a:spcPct val="50000"/>
                </a:spcBef>
                <a:defRPr/>
              </a:pPr>
              <a:r>
                <a:rPr lang="en-GB" altLang="zh-CN" sz="1200" b="1">
                  <a:solidFill>
                    <a:schemeClr val="accent2"/>
                  </a:solidFill>
                  <a:effectLst>
                    <a:outerShdw blurRad="38100" dist="38100" dir="2700000" algn="tl">
                      <a:srgbClr val="C0C0C0"/>
                    </a:outerShdw>
                  </a:effectLst>
                  <a:latin typeface="Arial" charset="0"/>
                </a:rPr>
                <a:t>1</a:t>
              </a:r>
              <a:r>
                <a:rPr lang="en-GB" altLang="zh-CN" sz="1200" b="1" baseline="30000">
                  <a:solidFill>
                    <a:schemeClr val="accent2"/>
                  </a:solidFill>
                  <a:effectLst>
                    <a:outerShdw blurRad="38100" dist="38100" dir="2700000" algn="tl">
                      <a:srgbClr val="C0C0C0"/>
                    </a:outerShdw>
                  </a:effectLst>
                  <a:latin typeface="Arial" charset="0"/>
                </a:rPr>
                <a:t>0</a:t>
              </a:r>
              <a:endParaRPr lang="en-GB" altLang="zh-CN" sz="1200" b="1">
                <a:solidFill>
                  <a:schemeClr val="accent2"/>
                </a:solidFill>
                <a:effectLst>
                  <a:outerShdw blurRad="38100" dist="38100" dir="2700000" algn="tl">
                    <a:srgbClr val="C0C0C0"/>
                  </a:outerShdw>
                </a:effectLst>
                <a:latin typeface="Arial" charset="0"/>
              </a:endParaRPr>
            </a:p>
          </p:txBody>
        </p:sp>
        <p:sp>
          <p:nvSpPr>
            <p:cNvPr id="112668" name="Text Box 28">
              <a:extLst>
                <a:ext uri="{FF2B5EF4-FFF2-40B4-BE49-F238E27FC236}">
                  <a16:creationId xmlns:a16="http://schemas.microsoft.com/office/drawing/2014/main" id="{FA0BDA02-8FB6-4E03-AD36-D6427AF9F353}"/>
                </a:ext>
              </a:extLst>
            </p:cNvPr>
            <p:cNvSpPr txBox="1">
              <a:spLocks noChangeArrowheads="1"/>
            </p:cNvSpPr>
            <p:nvPr/>
          </p:nvSpPr>
          <p:spPr bwMode="auto">
            <a:xfrm>
              <a:off x="2562" y="3249"/>
              <a:ext cx="408" cy="181"/>
            </a:xfrm>
            <a:prstGeom prst="rect">
              <a:avLst/>
            </a:prstGeom>
            <a:solidFill>
              <a:srgbClr val="FFFFFF">
                <a:alpha val="0"/>
              </a:srgbClr>
            </a:solidFill>
            <a:ln w="9525">
              <a:noFill/>
              <a:miter lim="800000"/>
              <a:headEnd/>
              <a:tailEnd/>
            </a:ln>
          </p:spPr>
          <p:txBody>
            <a:bodyPr/>
            <a:lstStyle/>
            <a:p>
              <a:pPr algn="ctr" eaLnBrk="0" hangingPunct="0">
                <a:spcBef>
                  <a:spcPct val="50000"/>
                </a:spcBef>
                <a:defRPr/>
              </a:pPr>
              <a:r>
                <a:rPr lang="en-GB" altLang="zh-CN" sz="1200" b="1">
                  <a:solidFill>
                    <a:schemeClr val="accent2"/>
                  </a:solidFill>
                  <a:effectLst>
                    <a:outerShdw blurRad="38100" dist="38100" dir="2700000" algn="tl">
                      <a:srgbClr val="C0C0C0"/>
                    </a:outerShdw>
                  </a:effectLst>
                  <a:latin typeface="Arial" charset="0"/>
                </a:rPr>
                <a:t>360</a:t>
              </a:r>
              <a:r>
                <a:rPr lang="en-GB" altLang="zh-CN" sz="1200" b="1" baseline="30000">
                  <a:solidFill>
                    <a:schemeClr val="accent2"/>
                  </a:solidFill>
                  <a:effectLst>
                    <a:outerShdw blurRad="38100" dist="38100" dir="2700000" algn="tl">
                      <a:srgbClr val="C0C0C0"/>
                    </a:outerShdw>
                  </a:effectLst>
                  <a:latin typeface="Arial" charset="0"/>
                </a:rPr>
                <a:t>0</a:t>
              </a:r>
              <a:endParaRPr lang="en-GB" altLang="zh-CN" sz="1200" b="1">
                <a:solidFill>
                  <a:schemeClr val="accent2"/>
                </a:solidFill>
                <a:effectLst>
                  <a:outerShdw blurRad="38100" dist="38100" dir="2700000" algn="tl">
                    <a:srgbClr val="C0C0C0"/>
                  </a:outerShdw>
                </a:effectLst>
                <a:latin typeface="Arial"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2644">
                                            <p:txEl>
                                              <p:pRg st="0" end="0"/>
                                            </p:txEl>
                                          </p:spTgt>
                                        </p:tgtEl>
                                        <p:attrNameLst>
                                          <p:attrName>style.visibility</p:attrName>
                                        </p:attrNameLst>
                                      </p:cBhvr>
                                      <p:to>
                                        <p:strVal val="visible"/>
                                      </p:to>
                                    </p:set>
                                    <p:animEffect transition="in" filter="fade">
                                      <p:cBhvr>
                                        <p:cTn id="7" dur="2000"/>
                                        <p:tgtEl>
                                          <p:spTgt spid="11264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2642"/>
                                        </p:tgtEl>
                                        <p:attrNameLst>
                                          <p:attrName>style.visibility</p:attrName>
                                        </p:attrNameLst>
                                      </p:cBhvr>
                                      <p:to>
                                        <p:strVal val="visible"/>
                                      </p:to>
                                    </p:set>
                                    <p:animEffect transition="in" filter="fade">
                                      <p:cBhvr>
                                        <p:cTn id="10" dur="2000"/>
                                        <p:tgtEl>
                                          <p:spTgt spid="1126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2645"/>
                                        </p:tgtEl>
                                        <p:attrNameLst>
                                          <p:attrName>style.visibility</p:attrName>
                                        </p:attrNameLst>
                                      </p:cBhvr>
                                      <p:to>
                                        <p:strVal val="visible"/>
                                      </p:to>
                                    </p:set>
                                    <p:animEffect transition="in" filter="fade">
                                      <p:cBhvr>
                                        <p:cTn id="13" dur="2000"/>
                                        <p:tgtEl>
                                          <p:spTgt spid="112645"/>
                                        </p:tgtEl>
                                      </p:cBhvr>
                                    </p:animEffect>
                                  </p:childTnLst>
                                </p:cTn>
                              </p:par>
                              <p:par>
                                <p:cTn id="14" presetID="10" presetClass="entr" presetSubtype="0" fill="hold" nodeType="withEffect">
                                  <p:stCondLst>
                                    <p:cond delay="0"/>
                                  </p:stCondLst>
                                  <p:childTnLst>
                                    <p:set>
                                      <p:cBhvr>
                                        <p:cTn id="15" dur="1" fill="hold">
                                          <p:stCondLst>
                                            <p:cond delay="0"/>
                                          </p:stCondLst>
                                        </p:cTn>
                                        <p:tgtEl>
                                          <p:spTgt spid="112644">
                                            <p:txEl>
                                              <p:pRg st="0" end="0"/>
                                            </p:txEl>
                                          </p:spTgt>
                                        </p:tgtEl>
                                        <p:attrNameLst>
                                          <p:attrName>style.visibility</p:attrName>
                                        </p:attrNameLst>
                                      </p:cBhvr>
                                      <p:to>
                                        <p:strVal val="visible"/>
                                      </p:to>
                                    </p:set>
                                    <p:animEffect transition="in" filter="fade">
                                      <p:cBhvr>
                                        <p:cTn id="16" dur="2000"/>
                                        <p:tgtEl>
                                          <p:spTgt spid="1126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2649"/>
                                        </p:tgtEl>
                                        <p:attrNameLst>
                                          <p:attrName>style.visibility</p:attrName>
                                        </p:attrNameLst>
                                      </p:cBhvr>
                                      <p:to>
                                        <p:strVal val="visible"/>
                                      </p:to>
                                    </p:set>
                                    <p:animEffect transition="in" filter="fade">
                                      <p:cBhvr>
                                        <p:cTn id="19" dur="1000"/>
                                        <p:tgtEl>
                                          <p:spTgt spid="11264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2650"/>
                                        </p:tgtEl>
                                        <p:attrNameLst>
                                          <p:attrName>style.visibility</p:attrName>
                                        </p:attrNameLst>
                                      </p:cBhvr>
                                      <p:to>
                                        <p:strVal val="visible"/>
                                      </p:to>
                                    </p:set>
                                    <p:animEffect transition="in" filter="fade">
                                      <p:cBhvr>
                                        <p:cTn id="22" dur="1000"/>
                                        <p:tgtEl>
                                          <p:spTgt spid="112650"/>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4" grpId="0" build="allAtOnce"/>
      <p:bldP spid="112645" grpId="0"/>
      <p:bldP spid="112649" grpId="0" animBg="1"/>
      <p:bldP spid="11265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a:extLst>
              <a:ext uri="{FF2B5EF4-FFF2-40B4-BE49-F238E27FC236}">
                <a16:creationId xmlns:a16="http://schemas.microsoft.com/office/drawing/2014/main" id="{C4B4A775-3B25-44BA-85E4-52E1231F99B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C6FEF15-1E2C-4C5E-A719-9E65D27BA2E0}" type="slidenum">
              <a:rPr lang="en-US" altLang="zh-CN"/>
              <a:pPr eaLnBrk="1" hangingPunct="1"/>
              <a:t>42</a:t>
            </a:fld>
            <a:endParaRPr lang="en-US" altLang="zh-CN"/>
          </a:p>
        </p:txBody>
      </p:sp>
      <p:sp>
        <p:nvSpPr>
          <p:cNvPr id="32771" name="Rectangle 2">
            <a:extLst>
              <a:ext uri="{FF2B5EF4-FFF2-40B4-BE49-F238E27FC236}">
                <a16:creationId xmlns:a16="http://schemas.microsoft.com/office/drawing/2014/main" id="{F11EDACA-3792-4EED-A56F-2E45D7A64CF2}"/>
              </a:ext>
            </a:extLst>
          </p:cNvPr>
          <p:cNvSpPr>
            <a:spLocks noGrp="1" noChangeArrowheads="1"/>
          </p:cNvSpPr>
          <p:nvPr>
            <p:ph type="title"/>
          </p:nvPr>
        </p:nvSpPr>
        <p:spPr/>
        <p:txBody>
          <a:bodyPr/>
          <a:lstStyle/>
          <a:p>
            <a:pPr eaLnBrk="1" hangingPunct="1"/>
            <a:r>
              <a:rPr lang="en-US" altLang="zh-CN" sz="4000"/>
              <a:t>How to establish a color histogram</a:t>
            </a:r>
          </a:p>
        </p:txBody>
      </p:sp>
      <p:sp>
        <p:nvSpPr>
          <p:cNvPr id="32772" name="Rectangle 3">
            <a:extLst>
              <a:ext uri="{FF2B5EF4-FFF2-40B4-BE49-F238E27FC236}">
                <a16:creationId xmlns:a16="http://schemas.microsoft.com/office/drawing/2014/main" id="{7EAEAEB1-13E2-4E07-BC5E-B4220D2A6533}"/>
              </a:ext>
            </a:extLst>
          </p:cNvPr>
          <p:cNvSpPr>
            <a:spLocks noGrp="1" noChangeArrowheads="1"/>
          </p:cNvSpPr>
          <p:nvPr>
            <p:ph type="body" idx="1"/>
          </p:nvPr>
        </p:nvSpPr>
        <p:spPr/>
        <p:txBody>
          <a:bodyPr/>
          <a:lstStyle/>
          <a:p>
            <a:pPr eaLnBrk="1" hangingPunct="1"/>
            <a:r>
              <a:rPr lang="en-US" altLang="zh-CN"/>
              <a:t>selection of a color space</a:t>
            </a:r>
          </a:p>
          <a:p>
            <a:pPr eaLnBrk="1" hangingPunct="1"/>
            <a:r>
              <a:rPr lang="en-US" altLang="zh-CN"/>
              <a:t>quantization of the color space</a:t>
            </a:r>
          </a:p>
          <a:p>
            <a:pPr lvl="1" eaLnBrk="1" hangingPunct="1"/>
            <a:r>
              <a:rPr lang="en-US" altLang="zh-CN"/>
              <a:t>Gray value images – one histogram</a:t>
            </a:r>
          </a:p>
          <a:p>
            <a:pPr lvl="1" eaLnBrk="1" hangingPunct="1"/>
            <a:r>
              <a:rPr lang="en-US" altLang="zh-CN"/>
              <a:t>RGB : three histograms</a:t>
            </a:r>
          </a:p>
          <a:p>
            <a:pPr lvl="1" eaLnBrk="1" hangingPunct="1"/>
            <a:r>
              <a:rPr lang="en-US" altLang="zh-CN"/>
              <a:t>HSI : three histograms, but I is often ignored</a:t>
            </a:r>
          </a:p>
          <a:p>
            <a:pPr eaLnBrk="1" hangingPunct="1"/>
            <a:r>
              <a:rPr lang="en-US" altLang="zh-CN"/>
              <a:t>computation of histograms</a:t>
            </a:r>
          </a:p>
          <a:p>
            <a:pPr eaLnBrk="1" hangingPunct="1"/>
            <a:r>
              <a:rPr lang="en-US" altLang="zh-CN"/>
              <a:t>choose a histogram distance function and similarity computation formula</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270BAC3A-A8A3-4975-B0F9-8097701BF8CE}"/>
              </a:ext>
            </a:extLst>
          </p:cNvPr>
          <p:cNvSpPr>
            <a:spLocks noGrp="1"/>
          </p:cNvSpPr>
          <p:nvPr>
            <p:ph type="title"/>
          </p:nvPr>
        </p:nvSpPr>
        <p:spPr/>
        <p:txBody>
          <a:bodyPr/>
          <a:lstStyle/>
          <a:p>
            <a:r>
              <a:rPr lang="zh-CN" altLang="en-US" b="1" i="0" dirty="0">
                <a:solidFill>
                  <a:srgbClr val="4D4D4D"/>
                </a:solidFill>
                <a:effectLst/>
                <a:latin typeface="-apple-system"/>
              </a:rPr>
              <a:t>颜色直方图在</a:t>
            </a:r>
            <a:r>
              <a:rPr lang="en-US" altLang="zh-CN" b="1" i="0" dirty="0">
                <a:solidFill>
                  <a:srgbClr val="4D4D4D"/>
                </a:solidFill>
                <a:effectLst/>
                <a:latin typeface="-apple-system"/>
              </a:rPr>
              <a:t>OpenCV</a:t>
            </a:r>
            <a:r>
              <a:rPr lang="zh-CN" altLang="en-US" b="1" i="0" dirty="0">
                <a:solidFill>
                  <a:srgbClr val="4D4D4D"/>
                </a:solidFill>
                <a:effectLst/>
                <a:latin typeface="-apple-system"/>
              </a:rPr>
              <a:t>的的实现</a:t>
            </a:r>
            <a:endParaRPr lang="zh-CN" altLang="en-US" dirty="0"/>
          </a:p>
        </p:txBody>
      </p:sp>
      <p:sp>
        <p:nvSpPr>
          <p:cNvPr id="8" name="内容占位符 7">
            <a:extLst>
              <a:ext uri="{FF2B5EF4-FFF2-40B4-BE49-F238E27FC236}">
                <a16:creationId xmlns:a16="http://schemas.microsoft.com/office/drawing/2014/main" id="{ED34152A-D459-420A-BC7E-DA0941E4429D}"/>
              </a:ext>
            </a:extLst>
          </p:cNvPr>
          <p:cNvSpPr>
            <a:spLocks noGrp="1"/>
          </p:cNvSpPr>
          <p:nvPr>
            <p:ph idx="1"/>
          </p:nvPr>
        </p:nvSpPr>
        <p:spPr/>
        <p:txBody>
          <a:bodyPr/>
          <a:lstStyle/>
          <a:p>
            <a:r>
              <a:rPr lang="en-US" altLang="zh-CN" i="1" dirty="0">
                <a:cs typeface="+mn-cs"/>
              </a:rPr>
              <a:t>OpenCV</a:t>
            </a:r>
            <a:r>
              <a:rPr lang="zh-CN" altLang="en-US" dirty="0"/>
              <a:t>是一个基于</a:t>
            </a:r>
            <a:r>
              <a:rPr lang="en-US" altLang="zh-CN" dirty="0"/>
              <a:t>BSD</a:t>
            </a:r>
            <a:r>
              <a:rPr lang="zh-CN" altLang="en-US" dirty="0"/>
              <a:t>许可（开源）发行的跨平台计算机视觉库</a:t>
            </a:r>
            <a:endParaRPr lang="en-US" altLang="zh-CN" dirty="0"/>
          </a:p>
          <a:p>
            <a:r>
              <a:rPr lang="en-US" altLang="zh-CN" b="0" i="0" dirty="0">
                <a:solidFill>
                  <a:srgbClr val="4D4D4D"/>
                </a:solidFill>
                <a:effectLst/>
                <a:latin typeface="-apple-system"/>
              </a:rPr>
              <a:t>OpenCV</a:t>
            </a:r>
            <a:r>
              <a:rPr lang="zh-CN" altLang="en-US" b="0" i="0" dirty="0">
                <a:solidFill>
                  <a:srgbClr val="4D4D4D"/>
                </a:solidFill>
                <a:effectLst/>
                <a:latin typeface="-apple-system"/>
              </a:rPr>
              <a:t>里面提供的计算图像直方图的</a:t>
            </a:r>
            <a:r>
              <a:rPr lang="en-US" altLang="zh-CN" b="0" i="0" dirty="0">
                <a:solidFill>
                  <a:srgbClr val="4D4D4D"/>
                </a:solidFill>
                <a:effectLst/>
                <a:latin typeface="-apple-system"/>
              </a:rPr>
              <a:t>API</a:t>
            </a:r>
            <a:r>
              <a:rPr lang="zh-CN" altLang="en-US" b="0" i="0" dirty="0">
                <a:solidFill>
                  <a:srgbClr val="4D4D4D"/>
                </a:solidFill>
                <a:effectLst/>
                <a:latin typeface="-apple-system"/>
              </a:rPr>
              <a:t>函数</a:t>
            </a:r>
            <a:r>
              <a:rPr lang="en-US" altLang="zh-CN" b="0" i="0" dirty="0" err="1">
                <a:solidFill>
                  <a:srgbClr val="4D4D4D"/>
                </a:solidFill>
                <a:effectLst/>
                <a:latin typeface="-apple-system"/>
              </a:rPr>
              <a:t>calcHist</a:t>
            </a:r>
            <a:r>
              <a:rPr lang="zh-CN" altLang="en-US" dirty="0">
                <a:solidFill>
                  <a:srgbClr val="4D4D4D"/>
                </a:solidFill>
                <a:latin typeface="-apple-system"/>
              </a:rPr>
              <a:t>（）</a:t>
            </a:r>
            <a:endParaRPr lang="zh-CN" altLang="en-US" dirty="0"/>
          </a:p>
        </p:txBody>
      </p:sp>
    </p:spTree>
    <p:extLst>
      <p:ext uri="{BB962C8B-B14F-4D97-AF65-F5344CB8AC3E}">
        <p14:creationId xmlns:p14="http://schemas.microsoft.com/office/powerpoint/2010/main" val="1171208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id="{A0959707-1856-43ED-B2A1-A7FDB4CC6EAF}"/>
              </a:ext>
            </a:extLst>
          </p:cNvPr>
          <p:cNvSpPr>
            <a:spLocks noGrp="1"/>
          </p:cNvSpPr>
          <p:nvPr>
            <p:ph type="title"/>
          </p:nvPr>
        </p:nvSpPr>
        <p:spPr/>
        <p:txBody>
          <a:bodyPr/>
          <a:lstStyle/>
          <a:p>
            <a:r>
              <a:rPr lang="zh-CN" altLang="en-US"/>
              <a:t>图片相似度比较</a:t>
            </a:r>
          </a:p>
        </p:txBody>
      </p:sp>
      <p:sp>
        <p:nvSpPr>
          <p:cNvPr id="3" name="内容占位符 2">
            <a:extLst>
              <a:ext uri="{FF2B5EF4-FFF2-40B4-BE49-F238E27FC236}">
                <a16:creationId xmlns:a16="http://schemas.microsoft.com/office/drawing/2014/main" id="{7916D68B-8B48-4226-8A91-C1576E5F890F}"/>
              </a:ext>
            </a:extLst>
          </p:cNvPr>
          <p:cNvSpPr>
            <a:spLocks noGrp="1"/>
          </p:cNvSpPr>
          <p:nvPr>
            <p:ph idx="1"/>
          </p:nvPr>
        </p:nvSpPr>
        <p:spPr/>
        <p:txBody>
          <a:bodyPr/>
          <a:lstStyle/>
          <a:p>
            <a:pPr>
              <a:defRPr/>
            </a:pPr>
            <a:r>
              <a:rPr lang="zh-CN" altLang="en-US" dirty="0"/>
              <a:t>使用</a:t>
            </a:r>
            <a:r>
              <a:rPr lang="en-US" altLang="zh-CN" dirty="0" err="1"/>
              <a:t>OpenCV</a:t>
            </a:r>
            <a:r>
              <a:rPr lang="en-US" altLang="zh-CN" dirty="0"/>
              <a:t> </a:t>
            </a:r>
            <a:r>
              <a:rPr lang="zh-CN" altLang="en-US" dirty="0"/>
              <a:t>的</a:t>
            </a:r>
            <a:r>
              <a:rPr lang="en-US" altLang="zh-CN" dirty="0"/>
              <a:t> </a:t>
            </a:r>
            <a:r>
              <a:rPr lang="zh-CN" altLang="en-US" dirty="0"/>
              <a:t> </a:t>
            </a:r>
            <a:r>
              <a:rPr lang="en-US" dirty="0"/>
              <a:t> </a:t>
            </a:r>
            <a:r>
              <a:rPr lang="en-US" dirty="0" err="1"/>
              <a:t>compareHist</a:t>
            </a:r>
            <a:r>
              <a:rPr lang="en-US" dirty="0"/>
              <a:t>()</a:t>
            </a:r>
            <a:r>
              <a:rPr lang="zh-CN" altLang="en-US" dirty="0"/>
              <a:t>函数产生一个表达两个直方图的相似度的数值。</a:t>
            </a:r>
            <a:endParaRPr lang="en-US" altLang="zh-CN" dirty="0"/>
          </a:p>
          <a:p>
            <a:pPr lvl="1">
              <a:defRPr/>
            </a:pPr>
            <a:r>
              <a:rPr lang="en-US" dirty="0" err="1"/>
              <a:t>compareHist</a:t>
            </a:r>
            <a:r>
              <a:rPr lang="en-US" dirty="0"/>
              <a:t>()</a:t>
            </a:r>
            <a:r>
              <a:rPr lang="zh-CN" altLang="en-US" dirty="0"/>
              <a:t>函数有三个参数，一个输入图像，一个输出图像，一个比较方法。</a:t>
            </a:r>
            <a:endParaRPr lang="en-US" altLang="zh-CN" dirty="0"/>
          </a:p>
          <a:p>
            <a:pPr lvl="1">
              <a:defRPr/>
            </a:pPr>
            <a:r>
              <a:rPr lang="en-US" altLang="zh-CN" dirty="0"/>
              <a:t>OpenCV</a:t>
            </a:r>
            <a:r>
              <a:rPr lang="zh-CN" altLang="en-US" dirty="0"/>
              <a:t>比较方法的取值有四种方法</a:t>
            </a:r>
          </a:p>
        </p:txBody>
      </p:sp>
      <p:sp>
        <p:nvSpPr>
          <p:cNvPr id="34820" name="灯片编号占位符 3">
            <a:extLst>
              <a:ext uri="{FF2B5EF4-FFF2-40B4-BE49-F238E27FC236}">
                <a16:creationId xmlns:a16="http://schemas.microsoft.com/office/drawing/2014/main" id="{92A1C2E0-418B-4E29-A9FE-8F5892C35ED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F5D8162-A52C-4FA0-96E2-16A0ADE7FDDC}" type="slidenum">
              <a:rPr lang="en-US" altLang="zh-CN"/>
              <a:pPr eaLnBrk="1" hangingPunct="1"/>
              <a:t>44</a:t>
            </a:fld>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33A9277D-2E32-45BC-BAE8-706FEE185209}"/>
              </a:ext>
            </a:extLst>
          </p:cNvPr>
          <p:cNvSpPr>
            <a:spLocks noGrp="1"/>
          </p:cNvSpPr>
          <p:nvPr>
            <p:ph type="title"/>
          </p:nvPr>
        </p:nvSpPr>
        <p:spPr/>
        <p:txBody>
          <a:bodyPr/>
          <a:lstStyle/>
          <a:p>
            <a:endParaRPr lang="zh-CN" altLang="en-US"/>
          </a:p>
        </p:txBody>
      </p:sp>
      <p:sp>
        <p:nvSpPr>
          <p:cNvPr id="35843" name="内容占位符 2">
            <a:extLst>
              <a:ext uri="{FF2B5EF4-FFF2-40B4-BE49-F238E27FC236}">
                <a16:creationId xmlns:a16="http://schemas.microsoft.com/office/drawing/2014/main" id="{1242B55A-4225-4E75-AE98-4F9AFDC86317}"/>
              </a:ext>
            </a:extLst>
          </p:cNvPr>
          <p:cNvSpPr>
            <a:spLocks noGrp="1"/>
          </p:cNvSpPr>
          <p:nvPr>
            <p:ph idx="1"/>
          </p:nvPr>
        </p:nvSpPr>
        <p:spPr>
          <a:xfrm>
            <a:off x="428625" y="1357313"/>
            <a:ext cx="8229600" cy="4525962"/>
          </a:xfrm>
        </p:spPr>
        <p:txBody>
          <a:bodyPr>
            <a:normAutofit lnSpcReduction="10000"/>
          </a:bodyPr>
          <a:lstStyle/>
          <a:p>
            <a:r>
              <a:rPr lang="zh-CN" altLang="en-US"/>
              <a:t>相关性比较</a:t>
            </a:r>
            <a:r>
              <a:rPr lang="en-US" altLang="zh-CN"/>
              <a:t>Correlation</a:t>
            </a:r>
          </a:p>
          <a:p>
            <a:pPr lvl="1"/>
            <a:r>
              <a:rPr lang="en-US" altLang="zh-CN"/>
              <a:t>  CV_COMP_CORREL </a:t>
            </a:r>
          </a:p>
          <a:p>
            <a:r>
              <a:rPr lang="en-US" altLang="zh-CN"/>
              <a:t>Chi-Square </a:t>
            </a:r>
            <a:r>
              <a:rPr lang="zh-CN" altLang="en-US"/>
              <a:t>卡方比较</a:t>
            </a:r>
            <a:endParaRPr lang="en-US" altLang="zh-CN"/>
          </a:p>
          <a:p>
            <a:pPr lvl="1"/>
            <a:r>
              <a:rPr lang="en-US" altLang="zh-CN"/>
              <a:t>CV_COMP_CHISQR </a:t>
            </a:r>
          </a:p>
          <a:p>
            <a:r>
              <a:rPr lang="en-US" altLang="zh-CN"/>
              <a:t>Intersection  </a:t>
            </a:r>
            <a:r>
              <a:rPr lang="zh-CN" altLang="en-US"/>
              <a:t>十字交叉性</a:t>
            </a:r>
            <a:endParaRPr lang="en-US" altLang="zh-CN"/>
          </a:p>
          <a:p>
            <a:pPr lvl="1"/>
            <a:r>
              <a:rPr lang="en-US" altLang="zh-CN"/>
              <a:t>CV_COMP_INTERSECT </a:t>
            </a:r>
          </a:p>
          <a:p>
            <a:pPr lvl="1"/>
            <a:r>
              <a:rPr lang="zh-CN" altLang="en-US"/>
              <a:t>对比</a:t>
            </a:r>
            <a:r>
              <a:rPr lang="en-US" altLang="zh-CN"/>
              <a:t>H1,H2</a:t>
            </a:r>
            <a:r>
              <a:rPr lang="zh-CN" altLang="en-US"/>
              <a:t>并求出最小值，最后求和</a:t>
            </a:r>
            <a:endParaRPr lang="en-US" altLang="zh-CN"/>
          </a:p>
          <a:p>
            <a:r>
              <a:rPr lang="en-US" altLang="zh-CN"/>
              <a:t>Bhattacharyya</a:t>
            </a:r>
            <a:r>
              <a:rPr lang="zh-CN" altLang="en-US"/>
              <a:t>巴氏距离</a:t>
            </a:r>
            <a:endParaRPr lang="en-US" altLang="zh-CN"/>
          </a:p>
          <a:p>
            <a:pPr lvl="1"/>
            <a:r>
              <a:rPr lang="en-US" altLang="zh-CN"/>
              <a:t>CV_COMP_BHATTACHARYYA </a:t>
            </a:r>
            <a:endParaRPr lang="zh-CN" altLang="en-US"/>
          </a:p>
        </p:txBody>
      </p:sp>
      <p:sp>
        <p:nvSpPr>
          <p:cNvPr id="35844" name="灯片编号占位符 3">
            <a:extLst>
              <a:ext uri="{FF2B5EF4-FFF2-40B4-BE49-F238E27FC236}">
                <a16:creationId xmlns:a16="http://schemas.microsoft.com/office/drawing/2014/main" id="{CA552BD3-D961-4046-9A0C-A695DCFFDC3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6E0B3BE-CAB6-4FDF-A884-8627B0C0C090}" type="slidenum">
              <a:rPr lang="en-US" altLang="zh-CN"/>
              <a:pPr eaLnBrk="1" hangingPunct="1"/>
              <a:t>45</a:t>
            </a:fld>
            <a:endParaRPr lang="en-US" altLang="zh-CN"/>
          </a:p>
        </p:txBody>
      </p:sp>
      <p:pic>
        <p:nvPicPr>
          <p:cNvPr id="3" name="图片 2">
            <a:extLst>
              <a:ext uri="{FF2B5EF4-FFF2-40B4-BE49-F238E27FC236}">
                <a16:creationId xmlns:a16="http://schemas.microsoft.com/office/drawing/2014/main" id="{602257BB-5000-492B-A6F4-8DFA121A6EB4}"/>
              </a:ext>
            </a:extLst>
          </p:cNvPr>
          <p:cNvPicPr>
            <a:picLocks noChangeAspect="1"/>
          </p:cNvPicPr>
          <p:nvPr/>
        </p:nvPicPr>
        <p:blipFill>
          <a:blip r:embed="rId3"/>
          <a:stretch>
            <a:fillRect/>
          </a:stretch>
        </p:blipFill>
        <p:spPr>
          <a:xfrm>
            <a:off x="5220072" y="3717032"/>
            <a:ext cx="3619500" cy="6286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9F87F-5457-4D93-BD8B-8C6A05835F8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D7305D3-B527-4599-A3B3-6ACEAC55101E}"/>
              </a:ext>
            </a:extLst>
          </p:cNvPr>
          <p:cNvSpPr>
            <a:spLocks noGrp="1"/>
          </p:cNvSpPr>
          <p:nvPr>
            <p:ph idx="1"/>
          </p:nvPr>
        </p:nvSpPr>
        <p:spPr/>
        <p:txBody>
          <a:bodyPr/>
          <a:lstStyle/>
          <a:p>
            <a:r>
              <a:rPr lang="zh-CN" altLang="en-US" b="0" i="0" dirty="0">
                <a:effectLst/>
                <a:latin typeface="-apple-system"/>
              </a:rPr>
              <a:t>直方图作为一种简单有效的基于统计特性的特征描述子</a:t>
            </a:r>
            <a:endParaRPr lang="en-US" altLang="zh-CN" b="0" i="0" dirty="0">
              <a:effectLst/>
              <a:latin typeface="-apple-system"/>
            </a:endParaRPr>
          </a:p>
          <a:p>
            <a:pPr lvl="1"/>
            <a:r>
              <a:rPr lang="zh-CN" altLang="en-US" dirty="0">
                <a:latin typeface="-apple-system"/>
              </a:rPr>
              <a:t>看作向量，夹角余弦</a:t>
            </a:r>
            <a:endParaRPr lang="zh-CN" altLang="en-US" dirty="0"/>
          </a:p>
        </p:txBody>
      </p:sp>
      <p:pic>
        <p:nvPicPr>
          <p:cNvPr id="5" name="图片 4">
            <a:extLst>
              <a:ext uri="{FF2B5EF4-FFF2-40B4-BE49-F238E27FC236}">
                <a16:creationId xmlns:a16="http://schemas.microsoft.com/office/drawing/2014/main" id="{EF4F4343-81C4-41F3-9B6B-40EBFB58774A}"/>
              </a:ext>
            </a:extLst>
          </p:cNvPr>
          <p:cNvPicPr>
            <a:picLocks noChangeAspect="1"/>
          </p:cNvPicPr>
          <p:nvPr/>
        </p:nvPicPr>
        <p:blipFill>
          <a:blip r:embed="rId2"/>
          <a:stretch>
            <a:fillRect/>
          </a:stretch>
        </p:blipFill>
        <p:spPr>
          <a:xfrm>
            <a:off x="1171575" y="3501008"/>
            <a:ext cx="6800850" cy="2892921"/>
          </a:xfrm>
          <a:prstGeom prst="rect">
            <a:avLst/>
          </a:prstGeom>
        </p:spPr>
      </p:pic>
    </p:spTree>
    <p:extLst>
      <p:ext uri="{BB962C8B-B14F-4D97-AF65-F5344CB8AC3E}">
        <p14:creationId xmlns:p14="http://schemas.microsoft.com/office/powerpoint/2010/main" val="2779688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3">
            <a:extLst>
              <a:ext uri="{FF2B5EF4-FFF2-40B4-BE49-F238E27FC236}">
                <a16:creationId xmlns:a16="http://schemas.microsoft.com/office/drawing/2014/main" id="{113E127D-E12C-4B31-837C-1910D971C8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68524E5-78CC-4360-95C1-160C202041DE}" type="slidenum">
              <a:rPr lang="en-US" altLang="zh-CN"/>
              <a:pPr eaLnBrk="1" hangingPunct="1"/>
              <a:t>47</a:t>
            </a:fld>
            <a:endParaRPr lang="en-US" altLang="zh-CN"/>
          </a:p>
        </p:txBody>
      </p:sp>
      <p:sp>
        <p:nvSpPr>
          <p:cNvPr id="37891" name="Rectangle 2">
            <a:extLst>
              <a:ext uri="{FF2B5EF4-FFF2-40B4-BE49-F238E27FC236}">
                <a16:creationId xmlns:a16="http://schemas.microsoft.com/office/drawing/2014/main" id="{F4FAED12-4481-47FF-B2FD-B861B7FC996A}"/>
              </a:ext>
            </a:extLst>
          </p:cNvPr>
          <p:cNvSpPr>
            <a:spLocks noChangeArrowheads="1"/>
          </p:cNvSpPr>
          <p:nvPr/>
        </p:nvSpPr>
        <p:spPr bwMode="auto">
          <a:xfrm>
            <a:off x="6096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400" b="1"/>
              <a:t>颜色直方图 </a:t>
            </a:r>
            <a:r>
              <a:rPr lang="en-US" altLang="zh-CN" sz="4400">
                <a:solidFill>
                  <a:schemeClr val="tx2"/>
                </a:solidFill>
              </a:rPr>
              <a:t>Color Histogram</a:t>
            </a:r>
          </a:p>
        </p:txBody>
      </p:sp>
      <p:sp>
        <p:nvSpPr>
          <p:cNvPr id="37892" name="Rectangle 3" descr="Rectangle: Click to edit Master text styles&#10;Second level&#10;Third level&#10;Fourth level&#10;Fifth level">
            <a:extLst>
              <a:ext uri="{FF2B5EF4-FFF2-40B4-BE49-F238E27FC236}">
                <a16:creationId xmlns:a16="http://schemas.microsoft.com/office/drawing/2014/main" id="{E2E39C95-8B96-4FB8-95F4-99C651DD4948}"/>
              </a:ext>
            </a:extLst>
          </p:cNvPr>
          <p:cNvSpPr>
            <a:spLocks noChangeArrowheads="1"/>
          </p:cNvSpPr>
          <p:nvPr/>
        </p:nvSpPr>
        <p:spPr bwMode="auto">
          <a:xfrm>
            <a:off x="838200" y="19050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2800" dirty="0"/>
              <a:t>描述的是不同色彩在整幅图像中所占的比例</a:t>
            </a:r>
            <a:endParaRPr lang="en-US" altLang="zh-CN" sz="2800" dirty="0"/>
          </a:p>
          <a:p>
            <a:pPr eaLnBrk="1" hangingPunct="1">
              <a:spcBef>
                <a:spcPct val="20000"/>
              </a:spcBef>
              <a:buFontTx/>
              <a:buChar char="•"/>
            </a:pPr>
            <a:r>
              <a:rPr lang="zh-CN" altLang="en-US" sz="2800" dirty="0"/>
              <a:t>统计分布特性</a:t>
            </a:r>
            <a:endParaRPr lang="en-US" altLang="zh-CN" sz="2800" dirty="0"/>
          </a:p>
          <a:p>
            <a:pPr eaLnBrk="1" hangingPunct="1">
              <a:spcBef>
                <a:spcPct val="20000"/>
              </a:spcBef>
              <a:buFontTx/>
              <a:buChar char="•"/>
            </a:pPr>
            <a:r>
              <a:rPr lang="zh-CN" altLang="en-US" sz="2800" dirty="0"/>
              <a:t>具有平移、尺度、旋转不变性</a:t>
            </a:r>
            <a:endParaRPr lang="en-US" altLang="zh-CN" sz="2800" dirty="0"/>
          </a:p>
          <a:p>
            <a:pPr eaLnBrk="1" hangingPunct="1">
              <a:spcBef>
                <a:spcPct val="20000"/>
              </a:spcBef>
              <a:buFontTx/>
              <a:buChar char="•"/>
            </a:pPr>
            <a:r>
              <a:rPr lang="zh-CN" altLang="en-US" sz="2800" dirty="0"/>
              <a:t>特别适于描述那些难以进行自动分割的图像。</a:t>
            </a:r>
            <a:endParaRPr lang="en-US" altLang="zh-CN" sz="2800" dirty="0"/>
          </a:p>
          <a:p>
            <a:pPr eaLnBrk="1" hangingPunct="1">
              <a:spcBef>
                <a:spcPct val="20000"/>
              </a:spcBef>
              <a:buFontTx/>
              <a:buChar char="•"/>
            </a:pPr>
            <a:r>
              <a:rPr lang="en-US" altLang="zh-CN" sz="2800" dirty="0"/>
              <a:t>Most commercial CBIR systems include color histogram as one of the features (e.g., QBIC of IBM).</a:t>
            </a:r>
          </a:p>
          <a:p>
            <a:pPr eaLnBrk="1" hangingPunct="1">
              <a:spcBef>
                <a:spcPct val="20000"/>
              </a:spcBef>
              <a:buFontTx/>
              <a:buChar char="•"/>
            </a:pPr>
            <a:r>
              <a:rPr lang="en-US" altLang="zh-CN" sz="2800" dirty="0">
                <a:solidFill>
                  <a:srgbClr val="0000FF"/>
                </a:solidFill>
              </a:rPr>
              <a:t>No space information</a:t>
            </a:r>
            <a:r>
              <a:rPr lang="en-US" altLang="zh-CN" sz="2800" dirty="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a:extLst>
              <a:ext uri="{FF2B5EF4-FFF2-40B4-BE49-F238E27FC236}">
                <a16:creationId xmlns:a16="http://schemas.microsoft.com/office/drawing/2014/main" id="{ECBAF587-1113-4673-B9E3-9224B646E3F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C8335E4-5AD6-40AE-8ACF-24B9CDF4178E}" type="slidenum">
              <a:rPr lang="en-US" altLang="zh-CN"/>
              <a:pPr eaLnBrk="1" hangingPunct="1"/>
              <a:t>48</a:t>
            </a:fld>
            <a:endParaRPr lang="en-US" altLang="zh-CN"/>
          </a:p>
        </p:txBody>
      </p:sp>
      <p:pic>
        <p:nvPicPr>
          <p:cNvPr id="38915" name="Picture 2">
            <a:extLst>
              <a:ext uri="{FF2B5EF4-FFF2-40B4-BE49-F238E27FC236}">
                <a16:creationId xmlns:a16="http://schemas.microsoft.com/office/drawing/2014/main" id="{A6F0A484-740D-4257-ACA4-A93775E23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350" y="965200"/>
            <a:ext cx="70993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3">
            <a:extLst>
              <a:ext uri="{FF2B5EF4-FFF2-40B4-BE49-F238E27FC236}">
                <a16:creationId xmlns:a16="http://schemas.microsoft.com/office/drawing/2014/main" id="{F0BEC45D-94A4-43E2-9328-7A827FEEF89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A509EBA-8BED-4A15-806B-766856FB051C}" type="slidenum">
              <a:rPr lang="en-US" altLang="zh-CN"/>
              <a:pPr eaLnBrk="1" hangingPunct="1"/>
              <a:t>49</a:t>
            </a:fld>
            <a:endParaRPr lang="en-US" altLang="zh-CN"/>
          </a:p>
        </p:txBody>
      </p:sp>
      <p:pic>
        <p:nvPicPr>
          <p:cNvPr id="39939" name="Picture 2">
            <a:extLst>
              <a:ext uri="{FF2B5EF4-FFF2-40B4-BE49-F238E27FC236}">
                <a16:creationId xmlns:a16="http://schemas.microsoft.com/office/drawing/2014/main" id="{8D3B7007-8A98-4008-852B-48D4A2822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09600"/>
            <a:ext cx="7315200" cy="51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dirty="0"/>
          </a:p>
        </p:txBody>
      </p:sp>
      <p:sp>
        <p:nvSpPr>
          <p:cNvPr id="3" name="内容占位符 2"/>
          <p:cNvSpPr>
            <a:spLocks noGrp="1"/>
          </p:cNvSpPr>
          <p:nvPr>
            <p:ph idx="1"/>
          </p:nvPr>
        </p:nvSpPr>
        <p:spPr/>
        <p:txBody>
          <a:bodyPr>
            <a:normAutofit/>
          </a:bodyPr>
          <a:lstStyle/>
          <a:p>
            <a:r>
              <a:rPr lang="zh-CN" altLang="en-US" dirty="0"/>
              <a:t>跨媒体检索</a:t>
            </a:r>
            <a:r>
              <a:rPr lang="en-US" altLang="zh-CN" b="1" dirty="0"/>
              <a:t>Cross-Media Retrieval</a:t>
            </a:r>
          </a:p>
          <a:p>
            <a:pPr lvl="1"/>
            <a:r>
              <a:rPr lang="zh-CN" altLang="en-US" b="1" dirty="0"/>
              <a:t>图片查询，找到文字</a:t>
            </a:r>
            <a:endParaRPr lang="en-US" altLang="zh-CN" b="1" dirty="0"/>
          </a:p>
          <a:p>
            <a:pPr lvl="1"/>
            <a:r>
              <a:rPr lang="zh-CN" altLang="en-US" b="1" dirty="0"/>
              <a:t>文字查询，找到图片</a:t>
            </a:r>
            <a:endParaRPr lang="en-US" altLang="zh-CN" b="1" dirty="0"/>
          </a:p>
          <a:p>
            <a:pPr lvl="2"/>
            <a:r>
              <a:rPr lang="zh-CN" altLang="en-US" dirty="0"/>
              <a:t>基于文本的</a:t>
            </a:r>
            <a:r>
              <a:rPr lang="zh-CN" altLang="en-US" dirty="0">
                <a:hlinkClick r:id="rId2"/>
              </a:rPr>
              <a:t>图像检索技术</a:t>
            </a:r>
            <a:endParaRPr lang="en-US" altLang="zh-CN" dirty="0"/>
          </a:p>
          <a:p>
            <a:pPr lvl="2"/>
            <a:r>
              <a:rPr lang="zh-CN" altLang="en-US" dirty="0"/>
              <a:t>（</a:t>
            </a:r>
            <a:r>
              <a:rPr lang="en-US" altLang="zh-CN" dirty="0"/>
              <a:t>Text-based Image Retrieval</a:t>
            </a:r>
            <a:r>
              <a:rPr lang="zh-CN" altLang="en-US" dirty="0"/>
              <a:t>，简称</a:t>
            </a:r>
            <a:r>
              <a:rPr lang="en-US" altLang="zh-CN" dirty="0"/>
              <a:t>TBIR</a:t>
            </a:r>
            <a:r>
              <a:rPr lang="zh-CN" altLang="en-US" dirty="0"/>
              <a:t>）</a:t>
            </a:r>
            <a:endParaRPr lang="en-US" altLang="zh-CN" dirty="0"/>
          </a:p>
          <a:p>
            <a:pPr lvl="2"/>
            <a:r>
              <a:rPr lang="zh-CN" altLang="en-US" dirty="0"/>
              <a:t>针对</a:t>
            </a:r>
            <a:r>
              <a:rPr lang="en-US" altLang="zh-CN" dirty="0"/>
              <a:t>Web</a:t>
            </a:r>
            <a:r>
              <a:rPr lang="zh-CN" altLang="en-US" dirty="0"/>
              <a:t>的图像检索</a:t>
            </a:r>
            <a:endParaRPr lang="en-US" altLang="zh-CN" dirty="0"/>
          </a:p>
          <a:p>
            <a:pPr lvl="2"/>
            <a:endParaRPr lang="en-US" altLang="zh-CN" b="1" dirty="0"/>
          </a:p>
          <a:p>
            <a:pPr marL="457200" lvl="1" indent="0">
              <a:buNone/>
            </a:pPr>
            <a:endParaRPr lang="en-US" altLang="zh-CN" dirty="0"/>
          </a:p>
          <a:p>
            <a:pPr lvl="1"/>
            <a:endParaRPr lang="en-US" altLang="zh-CN" dirty="0"/>
          </a:p>
          <a:p>
            <a:pPr lvl="1"/>
            <a:endParaRPr lang="en-US" altLang="zh-CN" dirty="0"/>
          </a:p>
          <a:p>
            <a:endParaRPr lang="en-US" altLang="zh-CN" b="1" dirty="0"/>
          </a:p>
          <a:p>
            <a:pPr lvl="1"/>
            <a:endParaRPr lang="zh-CN" altLang="en-US" dirty="0"/>
          </a:p>
        </p:txBody>
      </p:sp>
    </p:spTree>
    <p:extLst>
      <p:ext uri="{BB962C8B-B14F-4D97-AF65-F5344CB8AC3E}">
        <p14:creationId xmlns:p14="http://schemas.microsoft.com/office/powerpoint/2010/main" val="25161767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970AF1A2-6E9B-4E72-892A-60FDA4678942}"/>
              </a:ext>
            </a:extLst>
          </p:cNvPr>
          <p:cNvSpPr>
            <a:spLocks noGrp="1"/>
          </p:cNvSpPr>
          <p:nvPr>
            <p:ph type="title"/>
          </p:nvPr>
        </p:nvSpPr>
        <p:spPr/>
        <p:txBody>
          <a:bodyPr/>
          <a:lstStyle/>
          <a:p>
            <a:endParaRPr lang="zh-CN" altLang="en-US"/>
          </a:p>
        </p:txBody>
      </p:sp>
      <p:sp>
        <p:nvSpPr>
          <p:cNvPr id="40963" name="内容占位符 2">
            <a:extLst>
              <a:ext uri="{FF2B5EF4-FFF2-40B4-BE49-F238E27FC236}">
                <a16:creationId xmlns:a16="http://schemas.microsoft.com/office/drawing/2014/main" id="{0280B1D5-AFC6-4A39-9502-A645080CFC4F}"/>
              </a:ext>
            </a:extLst>
          </p:cNvPr>
          <p:cNvSpPr>
            <a:spLocks noGrp="1"/>
          </p:cNvSpPr>
          <p:nvPr>
            <p:ph idx="1"/>
          </p:nvPr>
        </p:nvSpPr>
        <p:spPr>
          <a:xfrm>
            <a:off x="457200" y="1628775"/>
            <a:ext cx="8229600" cy="4497388"/>
          </a:xfrm>
        </p:spPr>
        <p:txBody>
          <a:bodyPr/>
          <a:lstStyle/>
          <a:p>
            <a:r>
              <a:rPr lang="zh-CN" altLang="en-US"/>
              <a:t>任一幅图像都能唯一的给出一幅与它对应的直方图，</a:t>
            </a:r>
            <a:endParaRPr lang="en-US" altLang="zh-CN"/>
          </a:p>
          <a:p>
            <a:r>
              <a:rPr lang="zh-CN" altLang="en-US"/>
              <a:t>但不同的图像可能有相同的颜色分布，</a:t>
            </a:r>
            <a:endParaRPr lang="en-US" altLang="zh-CN"/>
          </a:p>
          <a:p>
            <a:pPr lvl="1"/>
            <a:r>
              <a:rPr lang="zh-CN" altLang="en-US"/>
              <a:t>子窗口直方图法，即将图像分割成子图像，一一建立索引。</a:t>
            </a:r>
            <a:endParaRPr lang="en-US" altLang="zh-CN"/>
          </a:p>
        </p:txBody>
      </p:sp>
      <p:sp>
        <p:nvSpPr>
          <p:cNvPr id="40964" name="灯片编号占位符 3">
            <a:extLst>
              <a:ext uri="{FF2B5EF4-FFF2-40B4-BE49-F238E27FC236}">
                <a16:creationId xmlns:a16="http://schemas.microsoft.com/office/drawing/2014/main" id="{B5D6BC6A-F19B-4DFC-9247-BF5A4C93058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3EA4DB1-D8ED-4B14-98DC-7CF5AC5518C0}" type="slidenum">
              <a:rPr lang="en-US" altLang="zh-CN"/>
              <a:pPr eaLnBrk="1" hangingPunct="1"/>
              <a:t>50</a:t>
            </a:fld>
            <a:endParaRPr lang="en-US"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6C2B8C71-F10E-4E0A-AA64-4FC40ED188F0}"/>
              </a:ext>
            </a:extLst>
          </p:cNvPr>
          <p:cNvSpPr>
            <a:spLocks noGrp="1"/>
          </p:cNvSpPr>
          <p:nvPr>
            <p:ph type="title"/>
          </p:nvPr>
        </p:nvSpPr>
        <p:spPr/>
        <p:txBody>
          <a:bodyPr/>
          <a:lstStyle/>
          <a:p>
            <a:r>
              <a:rPr lang="en-US" altLang="zh-CN" b="1" dirty="0"/>
              <a:t>3.3</a:t>
            </a:r>
            <a:r>
              <a:rPr lang="zh-CN" altLang="en-US" b="1" dirty="0"/>
              <a:t>、颜色矩</a:t>
            </a:r>
            <a:r>
              <a:rPr lang="en-US" altLang="zh-CN" b="1" dirty="0"/>
              <a:t>(</a:t>
            </a:r>
            <a:r>
              <a:rPr lang="en-US" altLang="zh-CN" b="1" dirty="0" err="1"/>
              <a:t>ColorMoment</a:t>
            </a:r>
            <a:r>
              <a:rPr lang="en-US" altLang="zh-CN" b="1" dirty="0"/>
              <a:t>)</a:t>
            </a:r>
            <a:endParaRPr lang="zh-CN" altLang="en-US" dirty="0"/>
          </a:p>
        </p:txBody>
      </p:sp>
      <p:sp>
        <p:nvSpPr>
          <p:cNvPr id="3" name="内容占位符 2">
            <a:extLst>
              <a:ext uri="{FF2B5EF4-FFF2-40B4-BE49-F238E27FC236}">
                <a16:creationId xmlns:a16="http://schemas.microsoft.com/office/drawing/2014/main" id="{207554C8-7361-43E6-A106-A2869A031675}"/>
              </a:ext>
            </a:extLst>
          </p:cNvPr>
          <p:cNvSpPr>
            <a:spLocks noGrp="1"/>
          </p:cNvSpPr>
          <p:nvPr>
            <p:ph idx="1"/>
          </p:nvPr>
        </p:nvSpPr>
        <p:spPr/>
        <p:txBody>
          <a:bodyPr/>
          <a:lstStyle/>
          <a:p>
            <a:pPr>
              <a:defRPr/>
            </a:pPr>
            <a:r>
              <a:rPr lang="zh-CN" altLang="en-US" dirty="0"/>
              <a:t>其基本思想</a:t>
            </a:r>
            <a:endParaRPr lang="en-US" altLang="zh-CN" dirty="0"/>
          </a:p>
          <a:p>
            <a:pPr lvl="1">
              <a:defRPr/>
            </a:pPr>
            <a:r>
              <a:rPr lang="zh-CN" altLang="en-US" dirty="0"/>
              <a:t>在颜色直方图的基础上计算出每个颜色的</a:t>
            </a:r>
            <a:r>
              <a:rPr lang="zh-CN" altLang="en-US" b="1" dirty="0"/>
              <a:t>矩估计</a:t>
            </a:r>
            <a:endParaRPr lang="en-US" altLang="zh-CN" b="1" dirty="0"/>
          </a:p>
          <a:p>
            <a:pPr lvl="2">
              <a:defRPr/>
            </a:pPr>
            <a:r>
              <a:rPr lang="zh-CN" altLang="en-US" dirty="0"/>
              <a:t>颜色信息主要分布于低阶矩中</a:t>
            </a:r>
            <a:endParaRPr lang="en-US" altLang="zh-CN" dirty="0"/>
          </a:p>
          <a:p>
            <a:pPr lvl="2">
              <a:defRPr/>
            </a:pPr>
            <a:r>
              <a:rPr lang="zh-CN" altLang="en-US" b="1" dirty="0"/>
              <a:t>一阶矩</a:t>
            </a:r>
            <a:r>
              <a:rPr lang="en-US" altLang="zh-CN" b="1" dirty="0"/>
              <a:t>(</a:t>
            </a:r>
            <a:r>
              <a:rPr lang="zh-CN" altLang="en-US" b="1" dirty="0"/>
              <a:t>均值</a:t>
            </a:r>
            <a:r>
              <a:rPr lang="en-US" altLang="zh-CN" b="1" dirty="0"/>
              <a:t>,mean)</a:t>
            </a:r>
          </a:p>
          <a:p>
            <a:pPr lvl="2">
              <a:defRPr/>
            </a:pPr>
            <a:r>
              <a:rPr lang="zh-CN" altLang="en-US" b="1" dirty="0"/>
              <a:t>二阶矩</a:t>
            </a:r>
            <a:r>
              <a:rPr lang="en-US" altLang="zh-CN" b="1" dirty="0"/>
              <a:t>(</a:t>
            </a:r>
            <a:r>
              <a:rPr lang="zh-CN" altLang="en-US" b="1" dirty="0"/>
              <a:t>方差</a:t>
            </a:r>
            <a:r>
              <a:rPr lang="en-US" altLang="zh-CN" b="1" dirty="0"/>
              <a:t>,</a:t>
            </a:r>
            <a:r>
              <a:rPr lang="en-US" altLang="zh-CN" b="1" dirty="0" err="1"/>
              <a:t>viarance</a:t>
            </a:r>
            <a:r>
              <a:rPr lang="en-US" altLang="zh-CN" b="1" dirty="0"/>
              <a:t>)</a:t>
            </a:r>
          </a:p>
          <a:p>
            <a:pPr lvl="2">
              <a:defRPr/>
            </a:pPr>
            <a:r>
              <a:rPr lang="zh-CN" altLang="en-US" b="1" dirty="0"/>
              <a:t>三阶矩</a:t>
            </a:r>
            <a:r>
              <a:rPr lang="en-US" altLang="zh-CN" b="1" dirty="0"/>
              <a:t>(</a:t>
            </a:r>
            <a:r>
              <a:rPr lang="zh-CN" altLang="en-US" b="1" dirty="0"/>
              <a:t>斜度</a:t>
            </a:r>
            <a:r>
              <a:rPr lang="en-US" altLang="zh-CN" b="1" dirty="0"/>
              <a:t>,skewness)</a:t>
            </a:r>
          </a:p>
          <a:p>
            <a:pPr lvl="1">
              <a:defRPr/>
            </a:pPr>
            <a:r>
              <a:rPr lang="zh-CN" altLang="en-US" dirty="0"/>
              <a:t>用这些统计量替代颜色的分布来表示颜色特征</a:t>
            </a:r>
            <a:endParaRPr lang="en-US" altLang="zh-CN" dirty="0"/>
          </a:p>
          <a:p>
            <a:pPr lvl="1">
              <a:defRPr/>
            </a:pPr>
            <a:r>
              <a:rPr lang="zh-CN" altLang="en-US" dirty="0"/>
              <a:t>它具有特征量少，处理简单的特点。</a:t>
            </a:r>
            <a:endParaRPr lang="en-US" altLang="zh-CN" dirty="0"/>
          </a:p>
          <a:p>
            <a:pPr marL="457200" lvl="1" indent="0">
              <a:buFontTx/>
              <a:buNone/>
              <a:defRPr/>
            </a:pPr>
            <a:endParaRPr lang="en-US" altLang="zh-CN" dirty="0"/>
          </a:p>
          <a:p>
            <a:pPr marL="457200" lvl="1" indent="0">
              <a:buFontTx/>
              <a:buNone/>
              <a:defRPr/>
            </a:pPr>
            <a:endParaRPr lang="zh-CN" altLang="en-US" dirty="0"/>
          </a:p>
          <a:p>
            <a:pPr>
              <a:defRPr/>
            </a:pPr>
            <a:endParaRPr lang="zh-CN" altLang="en-US" dirty="0"/>
          </a:p>
        </p:txBody>
      </p:sp>
      <p:sp>
        <p:nvSpPr>
          <p:cNvPr id="47108" name="灯片编号占位符 3">
            <a:extLst>
              <a:ext uri="{FF2B5EF4-FFF2-40B4-BE49-F238E27FC236}">
                <a16:creationId xmlns:a16="http://schemas.microsoft.com/office/drawing/2014/main" id="{B859E5B1-17EA-476A-9F00-ADA46ED4655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3456ADD-9B32-49BA-953E-0FF7CB2A0622}" type="slidenum">
              <a:rPr lang="en-US" altLang="zh-CN"/>
              <a:pPr eaLnBrk="1" hangingPunct="1"/>
              <a:t>51</a:t>
            </a:fld>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灯片编号占位符 5">
            <a:extLst>
              <a:ext uri="{FF2B5EF4-FFF2-40B4-BE49-F238E27FC236}">
                <a16:creationId xmlns:a16="http://schemas.microsoft.com/office/drawing/2014/main" id="{B45BBADA-0A9C-4961-AD6B-22632DC15FA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E4EB6B0-6180-4186-BB85-5473074B62D2}" type="slidenum">
              <a:rPr lang="en-US" altLang="zh-CN"/>
              <a:pPr eaLnBrk="1" hangingPunct="1"/>
              <a:t>52</a:t>
            </a:fld>
            <a:endParaRPr lang="en-US" altLang="zh-CN"/>
          </a:p>
        </p:txBody>
      </p:sp>
      <p:sp>
        <p:nvSpPr>
          <p:cNvPr id="2052" name="Rectangle 2">
            <a:extLst>
              <a:ext uri="{FF2B5EF4-FFF2-40B4-BE49-F238E27FC236}">
                <a16:creationId xmlns:a16="http://schemas.microsoft.com/office/drawing/2014/main" id="{D0A205B5-8C3D-4B6E-B6C9-E4AA13A0C25E}"/>
              </a:ext>
            </a:extLst>
          </p:cNvPr>
          <p:cNvSpPr>
            <a:spLocks noGrp="1" noChangeArrowheads="1"/>
          </p:cNvSpPr>
          <p:nvPr>
            <p:ph type="body" idx="1"/>
          </p:nvPr>
        </p:nvSpPr>
        <p:spPr>
          <a:xfrm>
            <a:off x="685800" y="620713"/>
            <a:ext cx="8062913" cy="6008687"/>
          </a:xfrm>
        </p:spPr>
        <p:txBody>
          <a:bodyPr/>
          <a:lstStyle/>
          <a:p>
            <a:pPr marL="342900" lvl="1" indent="-342900" eaLnBrk="1" hangingPunct="1">
              <a:buFontTx/>
              <a:buChar char="•"/>
            </a:pPr>
            <a:r>
              <a:rPr lang="zh-CN" altLang="en-US" sz="2400"/>
              <a:t>如果</a:t>
            </a:r>
            <a:r>
              <a:rPr lang="en-US" altLang="zh-CN" sz="2400"/>
              <a:t>mean, standard deviation, skewness, kurtosis</a:t>
            </a:r>
            <a:r>
              <a:rPr lang="zh-CN" altLang="en-US" sz="2400"/>
              <a:t>（峰态）已知，那么分布的相对位置，形状以及比例就可以计算出来</a:t>
            </a:r>
            <a:endParaRPr lang="en-US" altLang="zh-CN" sz="2400"/>
          </a:p>
          <a:p>
            <a:pPr marL="742950" lvl="2" indent="-342900" eaLnBrk="1" hangingPunct="1"/>
            <a:r>
              <a:rPr lang="zh-CN" altLang="en-US" sz="2000"/>
              <a:t>均值</a:t>
            </a:r>
            <a:r>
              <a:rPr lang="en-US" altLang="zh-CN" sz="2000"/>
              <a:t>Mean</a:t>
            </a:r>
          </a:p>
          <a:p>
            <a:pPr marL="742950" lvl="2" indent="-342900" eaLnBrk="1" hangingPunct="1"/>
            <a:endParaRPr lang="en-US" altLang="zh-CN" sz="2000"/>
          </a:p>
          <a:p>
            <a:pPr marL="742950" lvl="2" indent="-342900" eaLnBrk="1" hangingPunct="1"/>
            <a:endParaRPr lang="en-US" altLang="zh-CN" sz="2000"/>
          </a:p>
          <a:p>
            <a:pPr marL="742950" lvl="2" indent="-342900" eaLnBrk="1" hangingPunct="1"/>
            <a:endParaRPr lang="en-US" altLang="zh-CN" sz="2000"/>
          </a:p>
          <a:p>
            <a:pPr marL="742950" lvl="2" indent="-342900" eaLnBrk="1" hangingPunct="1"/>
            <a:endParaRPr lang="en-US" altLang="zh-CN" sz="2000"/>
          </a:p>
          <a:p>
            <a:pPr marL="742950" lvl="2" indent="-342900" eaLnBrk="1" hangingPunct="1"/>
            <a:endParaRPr lang="en-US" altLang="zh-CN" sz="2000"/>
          </a:p>
          <a:p>
            <a:pPr marL="742950" lvl="2" indent="-342900" eaLnBrk="1" hangingPunct="1"/>
            <a:endParaRPr lang="en-US" altLang="zh-CN" sz="2000"/>
          </a:p>
        </p:txBody>
      </p:sp>
      <p:graphicFrame>
        <p:nvGraphicFramePr>
          <p:cNvPr id="2050" name="Object 4">
            <a:extLst>
              <a:ext uri="{FF2B5EF4-FFF2-40B4-BE49-F238E27FC236}">
                <a16:creationId xmlns:a16="http://schemas.microsoft.com/office/drawing/2014/main" id="{C9F2A585-7276-4BB9-A9DA-469872DF945A}"/>
              </a:ext>
            </a:extLst>
          </p:cNvPr>
          <p:cNvGraphicFramePr>
            <a:graphicFrameLocks noChangeAspect="1"/>
          </p:cNvGraphicFramePr>
          <p:nvPr/>
        </p:nvGraphicFramePr>
        <p:xfrm>
          <a:off x="3384550" y="2060575"/>
          <a:ext cx="2112963" cy="1187450"/>
        </p:xfrm>
        <a:graphic>
          <a:graphicData uri="http://schemas.openxmlformats.org/presentationml/2006/ole">
            <mc:AlternateContent xmlns:mc="http://schemas.openxmlformats.org/markup-compatibility/2006">
              <mc:Choice xmlns:v="urn:schemas-microsoft-com:vml" Requires="v">
                <p:oleObj name="Equation" r:id="rId2" imgW="469696" imgH="431613" progId="Equation.3">
                  <p:embed/>
                </p:oleObj>
              </mc:Choice>
              <mc:Fallback>
                <p:oleObj name="Equation" r:id="rId2" imgW="469696" imgH="431613" progId="Equation.3">
                  <p:embed/>
                  <p:pic>
                    <p:nvPicPr>
                      <p:cNvPr id="2050" name="Object 4">
                        <a:extLst>
                          <a:ext uri="{FF2B5EF4-FFF2-40B4-BE49-F238E27FC236}">
                            <a16:creationId xmlns:a16="http://schemas.microsoft.com/office/drawing/2014/main" id="{C9F2A585-7276-4BB9-A9DA-469872DF9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550" y="2060575"/>
                        <a:ext cx="21129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053" name="Picture 18">
            <a:extLst>
              <a:ext uri="{FF2B5EF4-FFF2-40B4-BE49-F238E27FC236}">
                <a16:creationId xmlns:a16="http://schemas.microsoft.com/office/drawing/2014/main" id="{85968F5E-2489-4D41-AAE1-49476C9023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725" y="3789363"/>
            <a:ext cx="743902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标题 1">
            <a:extLst>
              <a:ext uri="{FF2B5EF4-FFF2-40B4-BE49-F238E27FC236}">
                <a16:creationId xmlns:a16="http://schemas.microsoft.com/office/drawing/2014/main" id="{908F46CC-55AB-4598-97ED-96A7A0749236}"/>
              </a:ext>
            </a:extLst>
          </p:cNvPr>
          <p:cNvSpPr>
            <a:spLocks noGrp="1"/>
          </p:cNvSpPr>
          <p:nvPr>
            <p:ph type="title"/>
          </p:nvPr>
        </p:nvSpPr>
        <p:spPr/>
        <p:txBody>
          <a:bodyPr/>
          <a:lstStyle/>
          <a:p>
            <a:endParaRPr lang="zh-CN" altLang="en-US"/>
          </a:p>
        </p:txBody>
      </p:sp>
      <p:sp>
        <p:nvSpPr>
          <p:cNvPr id="3076" name="内容占位符 2">
            <a:extLst>
              <a:ext uri="{FF2B5EF4-FFF2-40B4-BE49-F238E27FC236}">
                <a16:creationId xmlns:a16="http://schemas.microsoft.com/office/drawing/2014/main" id="{FF69D16A-9AE3-4FED-BB42-7DA74E3BA8D9}"/>
              </a:ext>
            </a:extLst>
          </p:cNvPr>
          <p:cNvSpPr>
            <a:spLocks noGrp="1"/>
          </p:cNvSpPr>
          <p:nvPr>
            <p:ph idx="1"/>
          </p:nvPr>
        </p:nvSpPr>
        <p:spPr/>
        <p:txBody>
          <a:bodyPr/>
          <a:lstStyle/>
          <a:p>
            <a:pPr marL="342900" lvl="2" indent="-342900"/>
            <a:r>
              <a:rPr lang="zh-CN" altLang="en-US" sz="2000"/>
              <a:t>方差</a:t>
            </a:r>
            <a:r>
              <a:rPr lang="en-US" altLang="zh-CN"/>
              <a:t>Variance  (bias to differ from mean)</a:t>
            </a:r>
          </a:p>
          <a:p>
            <a:endParaRPr lang="zh-CN" altLang="en-US"/>
          </a:p>
        </p:txBody>
      </p:sp>
      <p:sp>
        <p:nvSpPr>
          <p:cNvPr id="3077" name="灯片编号占位符 3">
            <a:extLst>
              <a:ext uri="{FF2B5EF4-FFF2-40B4-BE49-F238E27FC236}">
                <a16:creationId xmlns:a16="http://schemas.microsoft.com/office/drawing/2014/main" id="{CAC1FD99-62ED-419E-BE78-975A79AB13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29CA42D-F710-4965-B98B-CE4452BBC761}" type="slidenum">
              <a:rPr lang="en-US" altLang="zh-CN"/>
              <a:pPr eaLnBrk="1" hangingPunct="1"/>
              <a:t>53</a:t>
            </a:fld>
            <a:endParaRPr lang="en-US" altLang="zh-CN"/>
          </a:p>
        </p:txBody>
      </p:sp>
      <p:graphicFrame>
        <p:nvGraphicFramePr>
          <p:cNvPr id="3074" name="对象 5">
            <a:extLst>
              <a:ext uri="{FF2B5EF4-FFF2-40B4-BE49-F238E27FC236}">
                <a16:creationId xmlns:a16="http://schemas.microsoft.com/office/drawing/2014/main" id="{6B1BBFA4-0588-4395-BD5C-097078D2E685}"/>
              </a:ext>
            </a:extLst>
          </p:cNvPr>
          <p:cNvGraphicFramePr>
            <a:graphicFrameLocks noChangeAspect="1"/>
          </p:cNvGraphicFramePr>
          <p:nvPr/>
        </p:nvGraphicFramePr>
        <p:xfrm>
          <a:off x="2339975" y="2133600"/>
          <a:ext cx="2808288" cy="973138"/>
        </p:xfrm>
        <a:graphic>
          <a:graphicData uri="http://schemas.openxmlformats.org/presentationml/2006/ole">
            <mc:AlternateContent xmlns:mc="http://schemas.openxmlformats.org/markup-compatibility/2006">
              <mc:Choice xmlns:v="urn:schemas-microsoft-com:vml" Requires="v">
                <p:oleObj name="Equation" r:id="rId2" imgW="1244600" imgH="431800" progId="Equation.3">
                  <p:embed/>
                </p:oleObj>
              </mc:Choice>
              <mc:Fallback>
                <p:oleObj name="Equation" r:id="rId2" imgW="1244600" imgH="431800" progId="Equation.3">
                  <p:embed/>
                  <p:pic>
                    <p:nvPicPr>
                      <p:cNvPr id="3074" name="对象 5">
                        <a:extLst>
                          <a:ext uri="{FF2B5EF4-FFF2-40B4-BE49-F238E27FC236}">
                            <a16:creationId xmlns:a16="http://schemas.microsoft.com/office/drawing/2014/main" id="{6B1BBFA4-0588-4395-BD5C-097078D2E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2133600"/>
                        <a:ext cx="2808288"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078" name="Picture 2">
            <a:extLst>
              <a:ext uri="{FF2B5EF4-FFF2-40B4-BE49-F238E27FC236}">
                <a16:creationId xmlns:a16="http://schemas.microsoft.com/office/drawing/2014/main" id="{5D0408A2-FD70-48EC-A04E-F990520BB8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3429000"/>
            <a:ext cx="79089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标题 1">
            <a:extLst>
              <a:ext uri="{FF2B5EF4-FFF2-40B4-BE49-F238E27FC236}">
                <a16:creationId xmlns:a16="http://schemas.microsoft.com/office/drawing/2014/main" id="{9D95CDC7-CF7B-4D41-89A6-2299F25A3D69}"/>
              </a:ext>
            </a:extLst>
          </p:cNvPr>
          <p:cNvSpPr>
            <a:spLocks noGrp="1"/>
          </p:cNvSpPr>
          <p:nvPr>
            <p:ph type="title"/>
          </p:nvPr>
        </p:nvSpPr>
        <p:spPr/>
        <p:txBody>
          <a:bodyPr/>
          <a:lstStyle/>
          <a:p>
            <a:endParaRPr lang="zh-CN" altLang="en-US"/>
          </a:p>
        </p:txBody>
      </p:sp>
      <p:sp>
        <p:nvSpPr>
          <p:cNvPr id="4100" name="内容占位符 2">
            <a:extLst>
              <a:ext uri="{FF2B5EF4-FFF2-40B4-BE49-F238E27FC236}">
                <a16:creationId xmlns:a16="http://schemas.microsoft.com/office/drawing/2014/main" id="{EB660FD6-14E0-410C-96FD-9D3A2000D749}"/>
              </a:ext>
            </a:extLst>
          </p:cNvPr>
          <p:cNvSpPr>
            <a:spLocks noGrp="1"/>
          </p:cNvSpPr>
          <p:nvPr>
            <p:ph idx="1"/>
          </p:nvPr>
        </p:nvSpPr>
        <p:spPr/>
        <p:txBody>
          <a:bodyPr/>
          <a:lstStyle/>
          <a:p>
            <a:r>
              <a:rPr lang="en-US" altLang="zh-CN" sz="2400"/>
              <a:t>Skewness  </a:t>
            </a:r>
            <a:r>
              <a:rPr lang="zh-CN" altLang="en-US" sz="2400"/>
              <a:t>斜度</a:t>
            </a:r>
            <a:r>
              <a:rPr lang="en-US" altLang="zh-CN" sz="2400"/>
              <a:t>        (asymmetry </a:t>
            </a:r>
            <a:r>
              <a:rPr lang="zh-CN" altLang="en-US" sz="2400"/>
              <a:t>反对称性</a:t>
            </a:r>
            <a:r>
              <a:rPr lang="en-US" altLang="zh-CN" sz="2400"/>
              <a:t>)</a:t>
            </a:r>
            <a:br>
              <a:rPr lang="en-US" altLang="zh-CN"/>
            </a:br>
            <a:endParaRPr lang="zh-CN" altLang="en-US"/>
          </a:p>
        </p:txBody>
      </p:sp>
      <p:sp>
        <p:nvSpPr>
          <p:cNvPr id="4101" name="灯片编号占位符 3">
            <a:extLst>
              <a:ext uri="{FF2B5EF4-FFF2-40B4-BE49-F238E27FC236}">
                <a16:creationId xmlns:a16="http://schemas.microsoft.com/office/drawing/2014/main" id="{2E32C4C8-3240-4FD0-9F02-E9AFAA1235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923E707-C968-4316-8410-B24E45DC903B}" type="slidenum">
              <a:rPr lang="en-US" altLang="zh-CN"/>
              <a:pPr eaLnBrk="1" hangingPunct="1"/>
              <a:t>54</a:t>
            </a:fld>
            <a:endParaRPr lang="en-US" altLang="zh-CN"/>
          </a:p>
        </p:txBody>
      </p:sp>
      <p:pic>
        <p:nvPicPr>
          <p:cNvPr id="4102" name="Picture 3">
            <a:extLst>
              <a:ext uri="{FF2B5EF4-FFF2-40B4-BE49-F238E27FC236}">
                <a16:creationId xmlns:a16="http://schemas.microsoft.com/office/drawing/2014/main" id="{ECFEA1AE-9D8A-4562-BFF0-B957BF2EA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3716338"/>
            <a:ext cx="794385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098" name="对象 4">
            <a:extLst>
              <a:ext uri="{FF2B5EF4-FFF2-40B4-BE49-F238E27FC236}">
                <a16:creationId xmlns:a16="http://schemas.microsoft.com/office/drawing/2014/main" id="{06106AB0-7BAC-412A-8362-31DF24FBD33E}"/>
              </a:ext>
            </a:extLst>
          </p:cNvPr>
          <p:cNvGraphicFramePr>
            <a:graphicFrameLocks noGrp="1" noChangeAspect="1"/>
          </p:cNvGraphicFramePr>
          <p:nvPr/>
        </p:nvGraphicFramePr>
        <p:xfrm>
          <a:off x="2627313" y="2276475"/>
          <a:ext cx="2028825" cy="944563"/>
        </p:xfrm>
        <a:graphic>
          <a:graphicData uri="http://schemas.openxmlformats.org/presentationml/2006/ole">
            <mc:AlternateContent xmlns:mc="http://schemas.openxmlformats.org/markup-compatibility/2006">
              <mc:Choice xmlns:v="urn:schemas-microsoft-com:vml" Requires="v">
                <p:oleObj name="Equation" r:id="rId3" imgW="927100" imgH="431800" progId="Equation.3">
                  <p:embed/>
                </p:oleObj>
              </mc:Choice>
              <mc:Fallback>
                <p:oleObj name="Equation" r:id="rId3" imgW="927100" imgH="431800" progId="Equation.3">
                  <p:embed/>
                  <p:pic>
                    <p:nvPicPr>
                      <p:cNvPr id="4098" name="对象 4">
                        <a:extLst>
                          <a:ext uri="{FF2B5EF4-FFF2-40B4-BE49-F238E27FC236}">
                            <a16:creationId xmlns:a16="http://schemas.microsoft.com/office/drawing/2014/main" id="{06106AB0-7BAC-412A-8362-31DF24FBD33E}"/>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2276475"/>
                        <a:ext cx="2028825"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标题 1">
            <a:extLst>
              <a:ext uri="{FF2B5EF4-FFF2-40B4-BE49-F238E27FC236}">
                <a16:creationId xmlns:a16="http://schemas.microsoft.com/office/drawing/2014/main" id="{C1A70449-76AA-4A51-B74D-C3E99B5DA131}"/>
              </a:ext>
            </a:extLst>
          </p:cNvPr>
          <p:cNvSpPr>
            <a:spLocks noGrp="1"/>
          </p:cNvSpPr>
          <p:nvPr>
            <p:ph type="title"/>
          </p:nvPr>
        </p:nvSpPr>
        <p:spPr/>
        <p:txBody>
          <a:bodyPr/>
          <a:lstStyle/>
          <a:p>
            <a:endParaRPr lang="zh-CN" altLang="en-US"/>
          </a:p>
        </p:txBody>
      </p:sp>
      <p:sp>
        <p:nvSpPr>
          <p:cNvPr id="5124" name="内容占位符 2">
            <a:extLst>
              <a:ext uri="{FF2B5EF4-FFF2-40B4-BE49-F238E27FC236}">
                <a16:creationId xmlns:a16="http://schemas.microsoft.com/office/drawing/2014/main" id="{F26555EF-950E-4E34-B677-F5B4E86DCC76}"/>
              </a:ext>
            </a:extLst>
          </p:cNvPr>
          <p:cNvSpPr>
            <a:spLocks noGrp="1"/>
          </p:cNvSpPr>
          <p:nvPr>
            <p:ph idx="1"/>
          </p:nvPr>
        </p:nvSpPr>
        <p:spPr/>
        <p:txBody>
          <a:bodyPr/>
          <a:lstStyle/>
          <a:p>
            <a:r>
              <a:rPr lang="en-US" altLang="zh-CN" sz="2400"/>
              <a:t>Kurtosis</a:t>
            </a:r>
            <a:r>
              <a:rPr lang="zh-CN" altLang="en-US" sz="2400"/>
              <a:t>峰态</a:t>
            </a:r>
            <a:r>
              <a:rPr lang="en-US" altLang="zh-CN" sz="2400"/>
              <a:t>/</a:t>
            </a:r>
            <a:r>
              <a:rPr lang="zh-CN" altLang="en-US" sz="2400"/>
              <a:t>峭度</a:t>
            </a:r>
            <a:r>
              <a:rPr lang="en-US" altLang="zh-CN" sz="2400"/>
              <a:t>	(fatness of tails)</a:t>
            </a:r>
            <a:br>
              <a:rPr lang="en-US" altLang="zh-CN"/>
            </a:br>
            <a:endParaRPr lang="zh-CN" altLang="en-US"/>
          </a:p>
        </p:txBody>
      </p:sp>
      <p:sp>
        <p:nvSpPr>
          <p:cNvPr id="5125" name="灯片编号占位符 3">
            <a:extLst>
              <a:ext uri="{FF2B5EF4-FFF2-40B4-BE49-F238E27FC236}">
                <a16:creationId xmlns:a16="http://schemas.microsoft.com/office/drawing/2014/main" id="{6EC0FDB1-E4F5-45F2-ABEF-8743BFDE52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E1B0C96-0EDA-468C-B99C-4057555F9170}" type="slidenum">
              <a:rPr lang="en-US" altLang="zh-CN"/>
              <a:pPr eaLnBrk="1" hangingPunct="1"/>
              <a:t>55</a:t>
            </a:fld>
            <a:endParaRPr lang="en-US" altLang="zh-CN"/>
          </a:p>
        </p:txBody>
      </p:sp>
      <p:graphicFrame>
        <p:nvGraphicFramePr>
          <p:cNvPr id="5122" name="对象 4">
            <a:extLst>
              <a:ext uri="{FF2B5EF4-FFF2-40B4-BE49-F238E27FC236}">
                <a16:creationId xmlns:a16="http://schemas.microsoft.com/office/drawing/2014/main" id="{BB205601-062E-40F4-A997-EC0FC6B6918C}"/>
              </a:ext>
            </a:extLst>
          </p:cNvPr>
          <p:cNvGraphicFramePr>
            <a:graphicFrameLocks noChangeAspect="1"/>
          </p:cNvGraphicFramePr>
          <p:nvPr/>
        </p:nvGraphicFramePr>
        <p:xfrm>
          <a:off x="2268538" y="2349500"/>
          <a:ext cx="2519362" cy="1157288"/>
        </p:xfrm>
        <a:graphic>
          <a:graphicData uri="http://schemas.openxmlformats.org/presentationml/2006/ole">
            <mc:AlternateContent xmlns:mc="http://schemas.openxmlformats.org/markup-compatibility/2006">
              <mc:Choice xmlns:v="urn:schemas-microsoft-com:vml" Requires="v">
                <p:oleObj name="Equation" r:id="rId2" imgW="939392" imgH="431613" progId="Equation.3">
                  <p:embed/>
                </p:oleObj>
              </mc:Choice>
              <mc:Fallback>
                <p:oleObj name="Equation" r:id="rId2" imgW="939392" imgH="431613" progId="Equation.3">
                  <p:embed/>
                  <p:pic>
                    <p:nvPicPr>
                      <p:cNvPr id="5122" name="对象 4">
                        <a:extLst>
                          <a:ext uri="{FF2B5EF4-FFF2-40B4-BE49-F238E27FC236}">
                            <a16:creationId xmlns:a16="http://schemas.microsoft.com/office/drawing/2014/main" id="{BB205601-062E-40F4-A997-EC0FC6B69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2349500"/>
                        <a:ext cx="2519362"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126" name="Picture 3">
            <a:extLst>
              <a:ext uri="{FF2B5EF4-FFF2-40B4-BE49-F238E27FC236}">
                <a16:creationId xmlns:a16="http://schemas.microsoft.com/office/drawing/2014/main" id="{FA81CF4A-FB86-4851-B8D7-D8D78D9F4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100" y="3933825"/>
            <a:ext cx="72390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CBCA189F-D0C1-4E60-B7BC-D62A356CB494}"/>
              </a:ext>
            </a:extLst>
          </p:cNvPr>
          <p:cNvSpPr>
            <a:spLocks noGrp="1"/>
          </p:cNvSpPr>
          <p:nvPr>
            <p:ph type="title"/>
          </p:nvPr>
        </p:nvSpPr>
        <p:spPr/>
        <p:txBody>
          <a:bodyPr/>
          <a:lstStyle/>
          <a:p>
            <a:endParaRPr lang="zh-CN" altLang="en-US"/>
          </a:p>
        </p:txBody>
      </p:sp>
      <p:sp>
        <p:nvSpPr>
          <p:cNvPr id="48131" name="内容占位符 2">
            <a:extLst>
              <a:ext uri="{FF2B5EF4-FFF2-40B4-BE49-F238E27FC236}">
                <a16:creationId xmlns:a16="http://schemas.microsoft.com/office/drawing/2014/main" id="{2535FD3C-F37E-4018-87A5-454061C24C7E}"/>
              </a:ext>
            </a:extLst>
          </p:cNvPr>
          <p:cNvSpPr>
            <a:spLocks noGrp="1"/>
          </p:cNvSpPr>
          <p:nvPr>
            <p:ph idx="1"/>
          </p:nvPr>
        </p:nvSpPr>
        <p:spPr/>
        <p:txBody>
          <a:bodyPr/>
          <a:lstStyle/>
          <a:p>
            <a:r>
              <a:rPr lang="zh-CN" altLang="en-US"/>
              <a:t>该方法的优点：</a:t>
            </a:r>
            <a:endParaRPr lang="en-US" altLang="zh-CN"/>
          </a:p>
          <a:p>
            <a:pPr lvl="1"/>
            <a:r>
              <a:rPr lang="zh-CN" altLang="en-US" b="1"/>
              <a:t>不需要颜色空间量化，特征向量维数低；</a:t>
            </a:r>
            <a:endParaRPr lang="en-US" altLang="zh-CN" b="1"/>
          </a:p>
          <a:p>
            <a:pPr lvl="2"/>
            <a:r>
              <a:rPr lang="zh-CN" altLang="en-US" b="1"/>
              <a:t>三个颜色分量，每个分量三个低阶矩</a:t>
            </a:r>
            <a:r>
              <a:rPr lang="en-US" altLang="zh-CN" b="1"/>
              <a:t>—</a:t>
            </a:r>
            <a:r>
              <a:rPr lang="zh-CN" altLang="en-US" b="1"/>
              <a:t>九个分量</a:t>
            </a:r>
            <a:endParaRPr lang="en-US" altLang="zh-CN" b="1"/>
          </a:p>
          <a:p>
            <a:pPr lvl="1"/>
            <a:r>
              <a:rPr lang="zh-CN" altLang="en-US" b="1"/>
              <a:t>但实验发现该方法的检索效率比较低，因而在实际应用中往往用来过滤图像以缩小检索范围</a:t>
            </a:r>
            <a:endParaRPr lang="en-US" altLang="zh-CN" b="1"/>
          </a:p>
          <a:p>
            <a:pPr lvl="2"/>
            <a:r>
              <a:rPr lang="zh-CN" altLang="en-US" b="1"/>
              <a:t>常和其他特征结合</a:t>
            </a:r>
            <a:endParaRPr lang="zh-CN" altLang="en-US"/>
          </a:p>
        </p:txBody>
      </p:sp>
      <p:sp>
        <p:nvSpPr>
          <p:cNvPr id="48132" name="灯片编号占位符 3">
            <a:extLst>
              <a:ext uri="{FF2B5EF4-FFF2-40B4-BE49-F238E27FC236}">
                <a16:creationId xmlns:a16="http://schemas.microsoft.com/office/drawing/2014/main" id="{E01D0659-DE59-42EF-8085-C1418E0BE2C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D483A1A-6C25-4F2F-9636-F60E0F90CD7C}" type="slidenum">
              <a:rPr lang="en-US" altLang="zh-CN"/>
              <a:pPr eaLnBrk="1" hangingPunct="1"/>
              <a:t>56</a:t>
            </a:fld>
            <a:endParaRPr lang="en-US"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a:extLst>
              <a:ext uri="{FF2B5EF4-FFF2-40B4-BE49-F238E27FC236}">
                <a16:creationId xmlns:a16="http://schemas.microsoft.com/office/drawing/2014/main" id="{8C4A1AC0-1FFD-465C-A487-13595D039C9A}"/>
              </a:ext>
            </a:extLst>
          </p:cNvPr>
          <p:cNvSpPr>
            <a:spLocks noChangeArrowheads="1"/>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400" dirty="0">
                <a:solidFill>
                  <a:schemeClr val="tx2"/>
                </a:solidFill>
              </a:rPr>
              <a:t>四、纹理特征</a:t>
            </a:r>
          </a:p>
        </p:txBody>
      </p:sp>
      <p:sp>
        <p:nvSpPr>
          <p:cNvPr id="6147" name="Rectangle 5">
            <a:extLst>
              <a:ext uri="{FF2B5EF4-FFF2-40B4-BE49-F238E27FC236}">
                <a16:creationId xmlns:a16="http://schemas.microsoft.com/office/drawing/2014/main" id="{ACF851C1-0878-453B-8133-B0B70FE17C4E}"/>
              </a:ext>
            </a:extLst>
          </p:cNvPr>
          <p:cNvSpPr>
            <a:spLocks noChangeArrowheads="1"/>
          </p:cNvSpPr>
          <p:nvPr/>
        </p:nvSpPr>
        <p:spPr bwMode="auto">
          <a:xfrm>
            <a:off x="457200" y="1628775"/>
            <a:ext cx="8229600"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dirty="0"/>
              <a:t>一般说纹理就是指在图像中反复出现的局部模式和它们的排列规则。</a:t>
            </a:r>
            <a:endParaRPr lang="en-US" altLang="zh-CN" dirty="0"/>
          </a:p>
          <a:p>
            <a:pPr eaLnBrk="1" hangingPunct="1"/>
            <a:r>
              <a:rPr lang="zh-CN" altLang="en-US" dirty="0"/>
              <a:t>应用</a:t>
            </a:r>
            <a:endParaRPr lang="en-US" altLang="zh-CN" dirty="0"/>
          </a:p>
          <a:p>
            <a:pPr lvl="1" eaLnBrk="1" hangingPunct="1"/>
            <a:r>
              <a:rPr lang="en-US" altLang="zh-CN" sz="3200" dirty="0"/>
              <a:t>industrial monitoring of product quality</a:t>
            </a:r>
          </a:p>
          <a:p>
            <a:pPr lvl="1" eaLnBrk="1" hangingPunct="1"/>
            <a:r>
              <a:rPr lang="en-US" altLang="zh-CN" sz="3200" dirty="0"/>
              <a:t>remote sensing of earth resources</a:t>
            </a:r>
            <a:r>
              <a:rPr lang="zh-CN" altLang="en-US" sz="3200" dirty="0"/>
              <a:t>遥感 </a:t>
            </a:r>
          </a:p>
          <a:p>
            <a:pPr lvl="1" eaLnBrk="1" hangingPunct="1"/>
            <a:r>
              <a:rPr lang="en-US" altLang="zh-CN" sz="3200" dirty="0"/>
              <a:t>medical diagnosis with tomography (X</a:t>
            </a:r>
            <a:r>
              <a:rPr lang="zh-CN" altLang="en-US" sz="3200" dirty="0"/>
              <a:t>断线扫描术</a:t>
            </a:r>
            <a:r>
              <a:rPr lang="en-US" altLang="zh-CN" sz="3200" dirty="0"/>
              <a:t>)</a:t>
            </a:r>
          </a:p>
          <a:p>
            <a:pPr lvl="1" eaLnBrk="1" hangingPunct="1"/>
            <a:r>
              <a:rPr lang="zh-CN" altLang="en-US" sz="3200" dirty="0"/>
              <a:t>字迹，笔迹</a:t>
            </a:r>
          </a:p>
          <a:p>
            <a:pPr lvl="1" eaLnBrk="1" hangingPunct="1"/>
            <a:r>
              <a:rPr lang="en-US" altLang="zh-CN" sz="3200" dirty="0"/>
              <a:t>……</a:t>
            </a:r>
          </a:p>
          <a:p>
            <a:pPr eaLnBrk="1" hangingPunct="1"/>
            <a:endParaRPr lang="en-US" altLang="zh-CN" dirty="0"/>
          </a:p>
          <a:p>
            <a:pPr eaLnBrk="1" hangingPunct="1"/>
            <a:endParaRPr lang="zh-CN" altLang="en-US" dirty="0"/>
          </a:p>
          <a:p>
            <a:pPr eaLnBrk="1" hangingPunct="1"/>
            <a:endParaRPr lang="en-US" altLang="zh-C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a:extLst>
              <a:ext uri="{FF2B5EF4-FFF2-40B4-BE49-F238E27FC236}">
                <a16:creationId xmlns:a16="http://schemas.microsoft.com/office/drawing/2014/main" id="{26BE79E4-8277-4828-B88B-7F33FA953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60350"/>
            <a:ext cx="6856412"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8">
            <a:extLst>
              <a:ext uri="{FF2B5EF4-FFF2-40B4-BE49-F238E27FC236}">
                <a16:creationId xmlns:a16="http://schemas.microsoft.com/office/drawing/2014/main" id="{85F35157-07E3-47C5-8609-9CAB3541E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844675"/>
            <a:ext cx="316230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ext Box 9">
            <a:extLst>
              <a:ext uri="{FF2B5EF4-FFF2-40B4-BE49-F238E27FC236}">
                <a16:creationId xmlns:a16="http://schemas.microsoft.com/office/drawing/2014/main" id="{4DE1AE28-5772-43B4-863C-74DC6FF4F771}"/>
              </a:ext>
            </a:extLst>
          </p:cNvPr>
          <p:cNvSpPr txBox="1">
            <a:spLocks noChangeArrowheads="1"/>
          </p:cNvSpPr>
          <p:nvPr/>
        </p:nvSpPr>
        <p:spPr bwMode="auto">
          <a:xfrm>
            <a:off x="179388" y="4365625"/>
            <a:ext cx="3816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健康器官和病变器官的纹理不一样</a:t>
            </a:r>
          </a:p>
        </p:txBody>
      </p:sp>
      <p:pic>
        <p:nvPicPr>
          <p:cNvPr id="9220" name="Picture 10">
            <a:extLst>
              <a:ext uri="{FF2B5EF4-FFF2-40B4-BE49-F238E27FC236}">
                <a16:creationId xmlns:a16="http://schemas.microsoft.com/office/drawing/2014/main" id="{B23DDB4E-AA7B-4AC2-8C75-089C17C68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3538" y="1668463"/>
            <a:ext cx="46482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 Box 12">
            <a:extLst>
              <a:ext uri="{FF2B5EF4-FFF2-40B4-BE49-F238E27FC236}">
                <a16:creationId xmlns:a16="http://schemas.microsoft.com/office/drawing/2014/main" id="{514983C9-DEF1-430D-B6A7-F7754513BC28}"/>
              </a:ext>
            </a:extLst>
          </p:cNvPr>
          <p:cNvSpPr txBox="1">
            <a:spLocks noChangeArrowheads="1"/>
          </p:cNvSpPr>
          <p:nvPr/>
        </p:nvSpPr>
        <p:spPr bwMode="auto">
          <a:xfrm>
            <a:off x="4284663" y="4437063"/>
            <a:ext cx="50403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在遥感图像中，城市，耕地和森林的纹理不同</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8922" y="1600200"/>
            <a:ext cx="8046156"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70890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id="{B2B4C003-7FC9-443F-879A-8424FB16B02E}"/>
              </a:ext>
            </a:extLst>
          </p:cNvPr>
          <p:cNvSpPr>
            <a:spLocks noGrp="1" noChangeArrowheads="1"/>
          </p:cNvSpPr>
          <p:nvPr>
            <p:ph type="title"/>
          </p:nvPr>
        </p:nvSpPr>
        <p:spPr/>
        <p:txBody>
          <a:bodyPr/>
          <a:lstStyle/>
          <a:p>
            <a:endParaRPr lang="zh-CN" altLang="en-US"/>
          </a:p>
        </p:txBody>
      </p:sp>
      <p:sp>
        <p:nvSpPr>
          <p:cNvPr id="10243" name="内容占位符 2">
            <a:extLst>
              <a:ext uri="{FF2B5EF4-FFF2-40B4-BE49-F238E27FC236}">
                <a16:creationId xmlns:a16="http://schemas.microsoft.com/office/drawing/2014/main" id="{AFD89378-FFF9-48CF-9C13-2C3A2ADD1B4A}"/>
              </a:ext>
            </a:extLst>
          </p:cNvPr>
          <p:cNvSpPr>
            <a:spLocks noGrp="1" noChangeArrowheads="1"/>
          </p:cNvSpPr>
          <p:nvPr>
            <p:ph idx="1"/>
          </p:nvPr>
        </p:nvSpPr>
        <p:spPr/>
        <p:txBody>
          <a:bodyPr/>
          <a:lstStyle/>
          <a:p>
            <a:r>
              <a:rPr lang="zh-CN" altLang="en-US"/>
              <a:t>纹理特征描述了图像或图像区域所对应景物的表面性质</a:t>
            </a:r>
            <a:endParaRPr lang="en-US" altLang="zh-CN"/>
          </a:p>
          <a:p>
            <a:pPr lvl="1"/>
            <a:r>
              <a:rPr lang="zh-CN" altLang="en-US"/>
              <a:t>并不能完全反映出物体的本质属性</a:t>
            </a:r>
            <a:endParaRPr lang="en-US" altLang="zh-CN"/>
          </a:p>
          <a:p>
            <a:pPr lvl="1"/>
            <a:r>
              <a:rPr lang="zh-CN" altLang="en-US"/>
              <a:t>当图像的分辨率变化的时候，所计算出来的纹理可能会有较大偏差。</a:t>
            </a:r>
            <a:endParaRPr lang="en-US" altLang="zh-CN"/>
          </a:p>
          <a:p>
            <a:pPr lvl="1"/>
            <a:r>
              <a:rPr lang="zh-CN" altLang="en-US"/>
              <a:t>由于有可能受到光照、反射情况的影响，从</a:t>
            </a:r>
            <a:r>
              <a:rPr lang="en-US" altLang="zh-CN"/>
              <a:t>2-D</a:t>
            </a:r>
            <a:r>
              <a:rPr lang="zh-CN" altLang="en-US"/>
              <a:t>图像中反映出来的纹理不一定是</a:t>
            </a:r>
            <a:r>
              <a:rPr lang="en-US" altLang="zh-CN"/>
              <a:t>3-D</a:t>
            </a:r>
            <a:r>
              <a:rPr lang="zh-CN" altLang="en-US"/>
              <a:t>物体表面真实的纹理。</a:t>
            </a:r>
          </a:p>
          <a:p>
            <a:pPr lvl="2"/>
            <a:r>
              <a:rPr lang="zh-CN" altLang="en-US"/>
              <a:t>虚假的纹理会对检索造成“误导”</a:t>
            </a:r>
            <a:endParaRPr lang="en-US" altLang="zh-CN"/>
          </a:p>
        </p:txBody>
      </p:sp>
      <p:sp>
        <p:nvSpPr>
          <p:cNvPr id="10244" name="灯片编号占位符 3">
            <a:extLst>
              <a:ext uri="{FF2B5EF4-FFF2-40B4-BE49-F238E27FC236}">
                <a16:creationId xmlns:a16="http://schemas.microsoft.com/office/drawing/2014/main" id="{5CED0671-6656-45A2-9797-D65CFCA0046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2744834-D617-4D45-A558-737A4FB6CB14}" type="slidenum">
              <a:rPr lang="en-US" altLang="zh-CN" sz="1400"/>
              <a:pPr>
                <a:spcBef>
                  <a:spcPct val="0"/>
                </a:spcBef>
                <a:buFontTx/>
                <a:buNone/>
              </a:pPr>
              <a:t>60</a:t>
            </a:fld>
            <a:endParaRPr lang="en-US" altLang="zh-CN" sz="1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C00F4821-01EC-4FD6-AB1C-26BF51D57359}"/>
              </a:ext>
            </a:extLst>
          </p:cNvPr>
          <p:cNvSpPr>
            <a:spLocks noGrp="1" noChangeArrowheads="1"/>
          </p:cNvSpPr>
          <p:nvPr>
            <p:ph type="title"/>
          </p:nvPr>
        </p:nvSpPr>
        <p:spPr/>
        <p:txBody>
          <a:bodyPr/>
          <a:lstStyle/>
          <a:p>
            <a:endParaRPr lang="zh-CN" altLang="en-US"/>
          </a:p>
        </p:txBody>
      </p:sp>
      <p:sp>
        <p:nvSpPr>
          <p:cNvPr id="13315" name="内容占位符 2">
            <a:extLst>
              <a:ext uri="{FF2B5EF4-FFF2-40B4-BE49-F238E27FC236}">
                <a16:creationId xmlns:a16="http://schemas.microsoft.com/office/drawing/2014/main" id="{00281CE3-CFF0-4665-A5A1-C53AEC8B1A53}"/>
              </a:ext>
            </a:extLst>
          </p:cNvPr>
          <p:cNvSpPr>
            <a:spLocks noGrp="1" noChangeArrowheads="1"/>
          </p:cNvSpPr>
          <p:nvPr>
            <p:ph idx="1"/>
          </p:nvPr>
        </p:nvSpPr>
        <p:spPr/>
        <p:txBody>
          <a:bodyPr/>
          <a:lstStyle/>
          <a:p>
            <a:pPr>
              <a:defRPr/>
            </a:pPr>
            <a:r>
              <a:rPr lang="zh-CN" altLang="en-US" dirty="0"/>
              <a:t>与颜色特征不同，纹理特征不是基于像素点的特征，它需要在包含多个像素点的区域中进行统计计算。</a:t>
            </a:r>
            <a:endParaRPr lang="en-US" altLang="zh-CN" dirty="0"/>
          </a:p>
          <a:p>
            <a:pPr lvl="1">
              <a:defRPr/>
            </a:pPr>
            <a:r>
              <a:rPr lang="zh-CN" altLang="en-US" dirty="0"/>
              <a:t>在模式匹配中，这种区域性的特征具有较大的优越性，不会由于局部的偏差而无法匹配成功</a:t>
            </a:r>
            <a:endParaRPr lang="en-US" altLang="zh-CN" dirty="0"/>
          </a:p>
          <a:p>
            <a:pPr>
              <a:defRPr/>
            </a:pPr>
            <a:r>
              <a:rPr lang="zh-CN" altLang="en-US" dirty="0"/>
              <a:t>作为一种统计特征，纹理特征常具有旋转不变性，并且对于噪声有较强的抵抗能力</a:t>
            </a:r>
            <a:endParaRPr lang="en-US" altLang="zh-CN" dirty="0"/>
          </a:p>
          <a:p>
            <a:pPr marL="457200" lvl="1" indent="0">
              <a:buFontTx/>
              <a:buNone/>
              <a:defRPr/>
            </a:pPr>
            <a:endParaRPr lang="zh-CN" altLang="en-US" dirty="0"/>
          </a:p>
          <a:p>
            <a:pPr>
              <a:defRPr/>
            </a:pPr>
            <a:endParaRPr lang="zh-CN" altLang="en-US" dirty="0"/>
          </a:p>
        </p:txBody>
      </p:sp>
      <p:sp>
        <p:nvSpPr>
          <p:cNvPr id="11268" name="灯片编号占位符 3">
            <a:extLst>
              <a:ext uri="{FF2B5EF4-FFF2-40B4-BE49-F238E27FC236}">
                <a16:creationId xmlns:a16="http://schemas.microsoft.com/office/drawing/2014/main" id="{08801443-1041-48FA-8829-B737D4A326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A8CFDEE-A6D8-443C-91C2-A5EF0417CB19}" type="slidenum">
              <a:rPr lang="en-US" altLang="zh-CN" sz="1400"/>
              <a:pPr>
                <a:spcBef>
                  <a:spcPct val="0"/>
                </a:spcBef>
                <a:buFontTx/>
                <a:buNone/>
              </a:pPr>
              <a:t>61</a:t>
            </a:fld>
            <a:endParaRPr lang="en-US" altLang="zh-CN" sz="1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E7DB59D5-859E-46E7-8098-8B0FB8D97D40}"/>
              </a:ext>
            </a:extLst>
          </p:cNvPr>
          <p:cNvSpPr>
            <a:spLocks noGrp="1" noChangeArrowheads="1"/>
          </p:cNvSpPr>
          <p:nvPr>
            <p:ph type="title"/>
          </p:nvPr>
        </p:nvSpPr>
        <p:spPr/>
        <p:txBody>
          <a:bodyPr/>
          <a:lstStyle/>
          <a:p>
            <a:endParaRPr lang="zh-CN" altLang="en-US"/>
          </a:p>
        </p:txBody>
      </p:sp>
      <p:sp>
        <p:nvSpPr>
          <p:cNvPr id="12291" name="内容占位符 2">
            <a:extLst>
              <a:ext uri="{FF2B5EF4-FFF2-40B4-BE49-F238E27FC236}">
                <a16:creationId xmlns:a16="http://schemas.microsoft.com/office/drawing/2014/main" id="{AC8DADBF-393C-4A6F-95B1-C8A420807A14}"/>
              </a:ext>
            </a:extLst>
          </p:cNvPr>
          <p:cNvSpPr>
            <a:spLocks noGrp="1" noChangeArrowheads="1"/>
          </p:cNvSpPr>
          <p:nvPr>
            <p:ph idx="1"/>
          </p:nvPr>
        </p:nvSpPr>
        <p:spPr/>
        <p:txBody>
          <a:bodyPr/>
          <a:lstStyle/>
          <a:p>
            <a:r>
              <a:rPr lang="zh-CN" altLang="en-US"/>
              <a:t>在检索具有粗细、疏密等方面较大差别的纹理图像时，利用纹理特征是一种有效的方法。</a:t>
            </a:r>
            <a:endParaRPr lang="en-US" altLang="zh-CN"/>
          </a:p>
          <a:p>
            <a:r>
              <a:rPr lang="zh-CN" altLang="en-US"/>
              <a:t>但当纹理之间的粗细、疏密等易于分辨的信息之间相差不大的时候，通常的纹理特征很难准确地反映出人的视觉感觉不同的纹理之间的差别。</a:t>
            </a:r>
          </a:p>
          <a:p>
            <a:endParaRPr lang="zh-CN" altLang="en-US"/>
          </a:p>
        </p:txBody>
      </p:sp>
      <p:sp>
        <p:nvSpPr>
          <p:cNvPr id="12292" name="灯片编号占位符 3">
            <a:extLst>
              <a:ext uri="{FF2B5EF4-FFF2-40B4-BE49-F238E27FC236}">
                <a16:creationId xmlns:a16="http://schemas.microsoft.com/office/drawing/2014/main" id="{23BB7DCC-117A-4213-8A8D-2A28E224D6B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C6A5E75-CC40-4B09-8AF5-F8DC78C9D004}" type="slidenum">
              <a:rPr lang="en-US" altLang="zh-CN" sz="1400"/>
              <a:pPr>
                <a:spcBef>
                  <a:spcPct val="0"/>
                </a:spcBef>
                <a:buFontTx/>
                <a:buNone/>
              </a:pPr>
              <a:t>62</a:t>
            </a:fld>
            <a:endParaRPr lang="en-US" altLang="zh-CN"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E480D74E-FCD6-46A9-AA5C-EB46711EC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8686800"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2">
            <a:extLst>
              <a:ext uri="{FF2B5EF4-FFF2-40B4-BE49-F238E27FC236}">
                <a16:creationId xmlns:a16="http://schemas.microsoft.com/office/drawing/2014/main" id="{316FBAFA-7FA3-494C-ABF2-90371207C41F}"/>
              </a:ext>
            </a:extLst>
          </p:cNvPr>
          <p:cNvSpPr>
            <a:spLocks noGrp="1" noChangeArrowheads="1"/>
          </p:cNvSpPr>
          <p:nvPr>
            <p:ph type="title"/>
          </p:nvPr>
        </p:nvSpPr>
        <p:spPr/>
        <p:txBody>
          <a:bodyPr/>
          <a:lstStyle/>
          <a:p>
            <a:r>
              <a:rPr lang="zh-CN" altLang="en-US" dirty="0"/>
              <a:t>纹理分析的途径（模型）</a:t>
            </a:r>
          </a:p>
        </p:txBody>
      </p:sp>
      <p:sp>
        <p:nvSpPr>
          <p:cNvPr id="15363" name="灯片编号占位符 1">
            <a:extLst>
              <a:ext uri="{FF2B5EF4-FFF2-40B4-BE49-F238E27FC236}">
                <a16:creationId xmlns:a16="http://schemas.microsoft.com/office/drawing/2014/main" id="{1E0762D4-F0E7-4FA9-94C1-3595D4F03E1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E991BF9-AC4A-4425-99D3-4E37EB74EBFE}" type="slidenum">
              <a:rPr lang="en-US" altLang="zh-CN" sz="1400"/>
              <a:pPr>
                <a:spcBef>
                  <a:spcPct val="0"/>
                </a:spcBef>
                <a:buFontTx/>
                <a:buNone/>
              </a:pPr>
              <a:t>64</a:t>
            </a:fld>
            <a:endParaRPr lang="en-US" altLang="zh-CN" sz="1400"/>
          </a:p>
        </p:txBody>
      </p:sp>
      <p:pic>
        <p:nvPicPr>
          <p:cNvPr id="15364" name="Picture 3">
            <a:extLst>
              <a:ext uri="{FF2B5EF4-FFF2-40B4-BE49-F238E27FC236}">
                <a16:creationId xmlns:a16="http://schemas.microsoft.com/office/drawing/2014/main" id="{576FAC99-C25E-4F5D-A792-0BB94719AA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87450" y="1412875"/>
            <a:ext cx="6048375" cy="5108575"/>
          </a:xfr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EEEBC0-8929-4B71-B564-C492F8A8153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18E3360-0604-483E-B123-751E2FEA5065}"/>
              </a:ext>
            </a:extLst>
          </p:cNvPr>
          <p:cNvSpPr>
            <a:spLocks noGrp="1"/>
          </p:cNvSpPr>
          <p:nvPr>
            <p:ph idx="1"/>
          </p:nvPr>
        </p:nvSpPr>
        <p:spPr/>
        <p:txBody>
          <a:bodyPr/>
          <a:lstStyle/>
          <a:p>
            <a:r>
              <a:rPr lang="en-US" altLang="zh-CN" dirty="0"/>
              <a:t>4.1</a:t>
            </a:r>
            <a:r>
              <a:rPr lang="zh-CN" altLang="en-US" dirty="0"/>
              <a:t>、</a:t>
            </a:r>
            <a:r>
              <a:rPr lang="en-US" altLang="zh-CN" dirty="0"/>
              <a:t>  </a:t>
            </a:r>
            <a:r>
              <a:rPr lang="zh-CN" altLang="en-US" dirty="0"/>
              <a:t>基于信号处理方法描述纹理特征（主要是思想，可能是问答）</a:t>
            </a:r>
            <a:endParaRPr lang="en-US" altLang="zh-CN" dirty="0"/>
          </a:p>
          <a:p>
            <a:r>
              <a:rPr lang="en-US" altLang="zh-CN" b="1" dirty="0"/>
              <a:t>4.2</a:t>
            </a:r>
            <a:r>
              <a:rPr lang="zh-CN" altLang="en-US" b="1" dirty="0"/>
              <a:t>、</a:t>
            </a:r>
            <a:r>
              <a:rPr lang="en-US" altLang="zh-CN" b="1" dirty="0"/>
              <a:t>  LBP</a:t>
            </a:r>
            <a:r>
              <a:rPr lang="zh-CN" altLang="en-US" b="1" dirty="0"/>
              <a:t>特征</a:t>
            </a:r>
            <a:endParaRPr lang="zh-CN" altLang="en-US" dirty="0"/>
          </a:p>
        </p:txBody>
      </p:sp>
    </p:spTree>
    <p:extLst>
      <p:ext uri="{BB962C8B-B14F-4D97-AF65-F5344CB8AC3E}">
        <p14:creationId xmlns:p14="http://schemas.microsoft.com/office/powerpoint/2010/main" val="34485161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817DA643-79F1-4E83-86EA-926CEC853FCA}"/>
              </a:ext>
            </a:extLst>
          </p:cNvPr>
          <p:cNvSpPr>
            <a:spLocks noGrp="1"/>
          </p:cNvSpPr>
          <p:nvPr>
            <p:ph type="title"/>
          </p:nvPr>
        </p:nvSpPr>
        <p:spPr>
          <a:xfrm>
            <a:off x="179388" y="274638"/>
            <a:ext cx="8785225" cy="1143000"/>
          </a:xfrm>
        </p:spPr>
        <p:txBody>
          <a:bodyPr>
            <a:normAutofit fontScale="90000"/>
          </a:bodyPr>
          <a:lstStyle/>
          <a:p>
            <a:pPr>
              <a:defRPr/>
            </a:pPr>
            <a:r>
              <a:rPr lang="en-US" altLang="zh-CN" dirty="0"/>
              <a:t>4.1</a:t>
            </a:r>
            <a:r>
              <a:rPr lang="zh-CN" altLang="en-US" dirty="0"/>
              <a:t>、</a:t>
            </a:r>
            <a:r>
              <a:rPr lang="en-US" altLang="zh-CN" dirty="0"/>
              <a:t>  </a:t>
            </a:r>
            <a:r>
              <a:rPr lang="zh-CN" altLang="en-US" dirty="0"/>
              <a:t>基于信号处理方法描述纹理特征</a:t>
            </a:r>
          </a:p>
        </p:txBody>
      </p:sp>
      <p:sp>
        <p:nvSpPr>
          <p:cNvPr id="43011" name="内容占位符 2">
            <a:extLst>
              <a:ext uri="{FF2B5EF4-FFF2-40B4-BE49-F238E27FC236}">
                <a16:creationId xmlns:a16="http://schemas.microsoft.com/office/drawing/2014/main" id="{FFDA28A8-2165-4FD9-8BD7-FAE8FEBF4A5E}"/>
              </a:ext>
            </a:extLst>
          </p:cNvPr>
          <p:cNvSpPr>
            <a:spLocks noGrp="1" noChangeArrowheads="1"/>
          </p:cNvSpPr>
          <p:nvPr>
            <p:ph idx="1"/>
          </p:nvPr>
        </p:nvSpPr>
        <p:spPr/>
        <p:txBody>
          <a:bodyPr/>
          <a:lstStyle/>
          <a:p>
            <a:r>
              <a:rPr lang="zh-CN" altLang="en-US" dirty="0"/>
              <a:t>信号处理类方法的思路来源于视觉心理学</a:t>
            </a:r>
            <a:endParaRPr lang="en-US" altLang="zh-CN" dirty="0"/>
          </a:p>
          <a:p>
            <a:pPr lvl="1"/>
            <a:r>
              <a:rPr lang="zh-CN" altLang="en-US" dirty="0"/>
              <a:t>动物：采取的分析与解译机制是对纹理图像中的频率分量和方向分量分别进行处理</a:t>
            </a:r>
            <a:endParaRPr lang="en-US" altLang="zh-CN" dirty="0"/>
          </a:p>
          <a:p>
            <a:pPr lvl="1"/>
            <a:r>
              <a:rPr lang="zh-CN" altLang="en-US" dirty="0"/>
              <a:t>对</a:t>
            </a:r>
            <a:r>
              <a:rPr lang="zh-CN" altLang="en-US" dirty="0">
                <a:solidFill>
                  <a:srgbClr val="FF0000"/>
                </a:solidFill>
              </a:rPr>
              <a:t>图像信号的频率和方向</a:t>
            </a:r>
            <a:r>
              <a:rPr lang="zh-CN" altLang="en-US" dirty="0"/>
              <a:t>进行选择性</a:t>
            </a:r>
            <a:r>
              <a:rPr lang="zh-CN" altLang="en-US" dirty="0">
                <a:solidFill>
                  <a:srgbClr val="FF0000"/>
                </a:solidFill>
              </a:rPr>
              <a:t>滤波</a:t>
            </a:r>
            <a:r>
              <a:rPr lang="zh-CN" altLang="en-US" dirty="0"/>
              <a:t>，以此得到相应的图像特征。</a:t>
            </a:r>
            <a:endParaRPr lang="en-US" altLang="zh-CN" dirty="0"/>
          </a:p>
          <a:p>
            <a:r>
              <a:rPr lang="zh-CN" altLang="en-US" dirty="0"/>
              <a:t>基于信号处理的纹理分析方法受到了视觉心理学解译纹理图像过程的启发，</a:t>
            </a:r>
            <a:endParaRPr lang="en-US" altLang="zh-CN" dirty="0"/>
          </a:p>
        </p:txBody>
      </p:sp>
      <p:sp>
        <p:nvSpPr>
          <p:cNvPr id="43012" name="灯片编号占位符 3">
            <a:extLst>
              <a:ext uri="{FF2B5EF4-FFF2-40B4-BE49-F238E27FC236}">
                <a16:creationId xmlns:a16="http://schemas.microsoft.com/office/drawing/2014/main" id="{8D433C72-7746-4471-B359-3985EFC4818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A11B3D7-A67C-416A-8864-0D5B64E6A7F7}" type="slidenum">
              <a:rPr lang="en-US" altLang="zh-CN" sz="1400"/>
              <a:pPr>
                <a:spcBef>
                  <a:spcPct val="0"/>
                </a:spcBef>
                <a:buFontTx/>
                <a:buNone/>
              </a:pPr>
              <a:t>66</a:t>
            </a:fld>
            <a:endParaRPr lang="en-US" altLang="zh-CN" sz="1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A855F336-5647-467A-AC87-3AC4EA94B6E2}"/>
              </a:ext>
            </a:extLst>
          </p:cNvPr>
          <p:cNvSpPr>
            <a:spLocks noGrp="1" noChangeArrowheads="1"/>
          </p:cNvSpPr>
          <p:nvPr>
            <p:ph type="title"/>
          </p:nvPr>
        </p:nvSpPr>
        <p:spPr/>
        <p:txBody>
          <a:bodyPr/>
          <a:lstStyle/>
          <a:p>
            <a:endParaRPr lang="zh-CN" altLang="en-US" dirty="0"/>
          </a:p>
        </p:txBody>
      </p:sp>
      <p:sp>
        <p:nvSpPr>
          <p:cNvPr id="44035" name="内容占位符 2">
            <a:extLst>
              <a:ext uri="{FF2B5EF4-FFF2-40B4-BE49-F238E27FC236}">
                <a16:creationId xmlns:a16="http://schemas.microsoft.com/office/drawing/2014/main" id="{9EBDD38C-A400-403D-BFEB-5C1B7AC8DD65}"/>
              </a:ext>
            </a:extLst>
          </p:cNvPr>
          <p:cNvSpPr>
            <a:spLocks noGrp="1" noChangeArrowheads="1"/>
          </p:cNvSpPr>
          <p:nvPr>
            <p:ph idx="1"/>
          </p:nvPr>
        </p:nvSpPr>
        <p:spPr/>
        <p:txBody>
          <a:bodyPr/>
          <a:lstStyle/>
          <a:p>
            <a:r>
              <a:rPr lang="zh-CN" altLang="en-US" dirty="0"/>
              <a:t>纹理图像</a:t>
            </a:r>
            <a:endParaRPr lang="en-US" altLang="zh-CN" dirty="0"/>
          </a:p>
          <a:p>
            <a:pPr lvl="1"/>
            <a:r>
              <a:rPr lang="zh-CN" altLang="en-US" dirty="0"/>
              <a:t>空域</a:t>
            </a:r>
            <a:r>
              <a:rPr lang="en-US" altLang="zh-CN" dirty="0"/>
              <a:t>(</a:t>
            </a:r>
            <a:r>
              <a:rPr lang="zh-CN" altLang="en-US" dirty="0"/>
              <a:t>实域</a:t>
            </a:r>
            <a:r>
              <a:rPr lang="en-US" altLang="zh-CN" dirty="0"/>
              <a:t>)</a:t>
            </a:r>
            <a:r>
              <a:rPr lang="zh-CN" altLang="en-US" dirty="0"/>
              <a:t>分析法</a:t>
            </a:r>
            <a:endParaRPr lang="en-US" altLang="zh-CN" dirty="0"/>
          </a:p>
          <a:p>
            <a:pPr lvl="2"/>
            <a:r>
              <a:rPr lang="zh-CN" altLang="en-US" dirty="0"/>
              <a:t>就是对图像矩阵进行处理；</a:t>
            </a:r>
            <a:endParaRPr lang="en-US" altLang="zh-CN" dirty="0"/>
          </a:p>
          <a:p>
            <a:pPr lvl="1"/>
            <a:r>
              <a:rPr lang="zh-CN" altLang="en-US" dirty="0"/>
              <a:t>频域分析法</a:t>
            </a:r>
            <a:endParaRPr lang="en-US" altLang="zh-CN" dirty="0"/>
          </a:p>
          <a:p>
            <a:pPr lvl="2"/>
            <a:r>
              <a:rPr lang="zh-CN" altLang="en-US" dirty="0"/>
              <a:t>基于一个假设：频域的能量分布能够鉴别纹理</a:t>
            </a:r>
            <a:endParaRPr lang="en-US" altLang="zh-CN" dirty="0"/>
          </a:p>
          <a:p>
            <a:pPr lvl="2"/>
            <a:r>
              <a:rPr lang="zh-CN" altLang="en-US" dirty="0"/>
              <a:t>通过图像变换将图像从空域变换到频域，</a:t>
            </a:r>
            <a:endParaRPr lang="en-US" altLang="zh-CN" dirty="0"/>
          </a:p>
          <a:p>
            <a:pPr lvl="2"/>
            <a:r>
              <a:rPr lang="zh-CN" altLang="en-US" dirty="0"/>
              <a:t>从另外一个角度来分析图像的特征并进行处理</a:t>
            </a:r>
            <a:endParaRPr lang="en-US" altLang="zh-CN" dirty="0"/>
          </a:p>
          <a:p>
            <a:pPr lvl="3"/>
            <a:r>
              <a:rPr lang="zh-CN" altLang="en-US" dirty="0">
                <a:solidFill>
                  <a:srgbClr val="FF0000"/>
                </a:solidFill>
              </a:rPr>
              <a:t>图像信号的频率和方向</a:t>
            </a:r>
            <a:endParaRPr lang="en-US" altLang="zh-CN" dirty="0"/>
          </a:p>
          <a:p>
            <a:pPr lvl="3"/>
            <a:endParaRPr lang="zh-CN" altLang="en-US" dirty="0"/>
          </a:p>
        </p:txBody>
      </p:sp>
      <p:sp>
        <p:nvSpPr>
          <p:cNvPr id="44036" name="灯片编号占位符 3">
            <a:extLst>
              <a:ext uri="{FF2B5EF4-FFF2-40B4-BE49-F238E27FC236}">
                <a16:creationId xmlns:a16="http://schemas.microsoft.com/office/drawing/2014/main" id="{1E45131A-C2D5-475A-AA2D-27A971E428B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7132D23-0F0D-440C-8A54-71027F0AA796}" type="slidenum">
              <a:rPr lang="en-US" altLang="zh-CN"/>
              <a:pPr/>
              <a:t>67</a:t>
            </a:fld>
            <a:endParaRPr lang="en-US" alt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内容占位符 2">
            <a:extLst>
              <a:ext uri="{FF2B5EF4-FFF2-40B4-BE49-F238E27FC236}">
                <a16:creationId xmlns:a16="http://schemas.microsoft.com/office/drawing/2014/main" id="{A9AF5829-96D8-4105-930A-F1F75D54F9FD}"/>
              </a:ext>
            </a:extLst>
          </p:cNvPr>
          <p:cNvSpPr>
            <a:spLocks noGrp="1" noChangeArrowheads="1"/>
          </p:cNvSpPr>
          <p:nvPr>
            <p:ph idx="1"/>
          </p:nvPr>
        </p:nvSpPr>
        <p:spPr>
          <a:xfrm>
            <a:off x="428625" y="1989138"/>
            <a:ext cx="8229600" cy="4440237"/>
          </a:xfrm>
        </p:spPr>
        <p:txBody>
          <a:bodyPr/>
          <a:lstStyle/>
          <a:p>
            <a:r>
              <a:rPr lang="zh-CN" altLang="en-US" dirty="0"/>
              <a:t>信号处理类的纹理特征主要是</a:t>
            </a:r>
            <a:endParaRPr lang="en-US" altLang="zh-CN" dirty="0"/>
          </a:p>
          <a:p>
            <a:pPr lvl="1"/>
            <a:r>
              <a:rPr lang="zh-CN" altLang="en-US" dirty="0"/>
              <a:t>利用某种线性变换、滤波器或者滤波器组将纹理转换到变换域，</a:t>
            </a:r>
            <a:endParaRPr lang="en-US" altLang="zh-CN" dirty="0"/>
          </a:p>
          <a:p>
            <a:pPr lvl="1"/>
            <a:r>
              <a:rPr lang="zh-CN" altLang="en-US" dirty="0"/>
              <a:t>然后应用某种能量准则提取纹理特征。</a:t>
            </a:r>
            <a:endParaRPr lang="en-US" altLang="zh-CN" dirty="0"/>
          </a:p>
          <a:p>
            <a:r>
              <a:rPr lang="zh-CN" altLang="en-US" dirty="0"/>
              <a:t>因此，基于信号处理的方法也称之为滤波方法。</a:t>
            </a:r>
            <a:endParaRPr lang="en-US" altLang="zh-CN" dirty="0"/>
          </a:p>
          <a:p>
            <a:r>
              <a:rPr lang="zh-CN" altLang="en-US" dirty="0"/>
              <a:t>图像滤波方法主要有傅里叶变换和</a:t>
            </a:r>
            <a:r>
              <a:rPr lang="en-US" altLang="zh-CN" dirty="0"/>
              <a:t>Gabor</a:t>
            </a:r>
            <a:r>
              <a:rPr lang="zh-CN" altLang="en-US" dirty="0"/>
              <a:t>滤波器</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F2DD69B2-9E78-4006-9159-94C6C67A1913}"/>
              </a:ext>
            </a:extLst>
          </p:cNvPr>
          <p:cNvSpPr>
            <a:spLocks noGrp="1" noChangeArrowheads="1"/>
          </p:cNvSpPr>
          <p:nvPr>
            <p:ph type="title"/>
          </p:nvPr>
        </p:nvSpPr>
        <p:spPr/>
        <p:txBody>
          <a:bodyPr/>
          <a:lstStyle/>
          <a:p>
            <a:r>
              <a:rPr lang="en-US" altLang="zh-CN" dirty="0"/>
              <a:t> Gabor</a:t>
            </a:r>
            <a:r>
              <a:rPr lang="zh-CN" altLang="en-US" dirty="0"/>
              <a:t>纹理</a:t>
            </a:r>
          </a:p>
        </p:txBody>
      </p:sp>
      <p:sp>
        <p:nvSpPr>
          <p:cNvPr id="59395" name="内容占位符 2">
            <a:extLst>
              <a:ext uri="{FF2B5EF4-FFF2-40B4-BE49-F238E27FC236}">
                <a16:creationId xmlns:a16="http://schemas.microsoft.com/office/drawing/2014/main" id="{16450A7B-F4B6-44B4-B237-F3444B584178}"/>
              </a:ext>
            </a:extLst>
          </p:cNvPr>
          <p:cNvSpPr>
            <a:spLocks noGrp="1" noChangeArrowheads="1"/>
          </p:cNvSpPr>
          <p:nvPr>
            <p:ph idx="1"/>
          </p:nvPr>
        </p:nvSpPr>
        <p:spPr/>
        <p:txBody>
          <a:bodyPr/>
          <a:lstStyle/>
          <a:p>
            <a:r>
              <a:rPr lang="zh-CN" altLang="en-US"/>
              <a:t>伽</a:t>
            </a:r>
            <a:r>
              <a:rPr lang="en-US" altLang="zh-CN"/>
              <a:t>(gā)</a:t>
            </a:r>
            <a:r>
              <a:rPr lang="zh-CN" altLang="en-US"/>
              <a:t>柏</a:t>
            </a:r>
            <a:r>
              <a:rPr lang="en-US" altLang="zh-CN"/>
              <a:t>(bó)。</a:t>
            </a:r>
            <a:endParaRPr lang="zh-CN" altLang="en-US"/>
          </a:p>
        </p:txBody>
      </p:sp>
      <p:pic>
        <p:nvPicPr>
          <p:cNvPr id="59396" name="Picture 2">
            <a:extLst>
              <a:ext uri="{FF2B5EF4-FFF2-40B4-BE49-F238E27FC236}">
                <a16:creationId xmlns:a16="http://schemas.microsoft.com/office/drawing/2014/main" id="{BC4873A1-7F42-40A4-A74B-CC4D443A8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5" y="2214563"/>
            <a:ext cx="5429250" cy="354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normAutofit/>
          </a:bodyPr>
          <a:lstStyle/>
          <a:p>
            <a:r>
              <a:rPr lang="en-US" altLang="zh-CN" dirty="0"/>
              <a:t>Text-based Image Retrieval</a:t>
            </a:r>
            <a:endParaRPr lang="zh-CN" altLang="en-US" dirty="0"/>
          </a:p>
        </p:txBody>
      </p:sp>
      <p:sp>
        <p:nvSpPr>
          <p:cNvPr id="8195" name="内容占位符 2"/>
          <p:cNvSpPr>
            <a:spLocks noGrp="1"/>
          </p:cNvSpPr>
          <p:nvPr>
            <p:ph idx="1"/>
          </p:nvPr>
        </p:nvSpPr>
        <p:spPr/>
        <p:txBody>
          <a:bodyPr/>
          <a:lstStyle/>
          <a:p>
            <a:r>
              <a:rPr lang="en-US" altLang="zh-CN" dirty="0"/>
              <a:t>TBIR</a:t>
            </a:r>
          </a:p>
          <a:p>
            <a:pPr lvl="1"/>
            <a:r>
              <a:rPr lang="zh-CN" altLang="en-US" dirty="0"/>
              <a:t>查询词：文本</a:t>
            </a:r>
            <a:endParaRPr lang="en-US" altLang="zh-CN" dirty="0"/>
          </a:p>
          <a:p>
            <a:pPr lvl="1"/>
            <a:r>
              <a:rPr lang="zh-CN" altLang="en-US" dirty="0"/>
              <a:t>搜索引擎</a:t>
            </a:r>
            <a:endParaRPr lang="en-US" altLang="zh-CN" dirty="0"/>
          </a:p>
          <a:p>
            <a:pPr lvl="2"/>
            <a:r>
              <a:rPr lang="zh-CN" altLang="en-US" dirty="0"/>
              <a:t>爬虫   图片</a:t>
            </a:r>
            <a:endParaRPr lang="en-US" altLang="zh-CN" dirty="0"/>
          </a:p>
          <a:p>
            <a:pPr lvl="2"/>
            <a:r>
              <a:rPr lang="zh-CN" altLang="en-US" dirty="0"/>
              <a:t>索引    图片对应的文字，锚文本，</a:t>
            </a:r>
            <a:r>
              <a:rPr lang="en-US" altLang="zh-CN" dirty="0"/>
              <a:t>URL </a:t>
            </a:r>
          </a:p>
          <a:p>
            <a:pPr lvl="2"/>
            <a:r>
              <a:rPr lang="zh-CN" altLang="en-US" dirty="0"/>
              <a:t>基于图像周围文本的检索</a:t>
            </a:r>
          </a:p>
          <a:p>
            <a:pPr lvl="2"/>
            <a:r>
              <a:rPr lang="zh-CN" altLang="en-US" dirty="0"/>
              <a:t>基于链接锚文本的检索</a:t>
            </a:r>
            <a:endParaRPr lang="en-US" altLang="zh-CN" dirty="0"/>
          </a:p>
          <a:p>
            <a:pPr lvl="1"/>
            <a:r>
              <a:rPr lang="en-US" altLang="zh-TW" dirty="0"/>
              <a:t>Levels of Image Queries</a:t>
            </a:r>
          </a:p>
          <a:p>
            <a:pPr marL="914400" lvl="2" indent="0">
              <a:buNone/>
            </a:pPr>
            <a:endParaRPr lang="en-US" altLang="zh-CN" dirty="0"/>
          </a:p>
        </p:txBody>
      </p:sp>
      <p:sp>
        <p:nvSpPr>
          <p:cNvPr id="819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fld id="{CD62685A-0A32-4565-A2BF-7B4DE4C8D79A}" type="slidenum">
              <a:rPr lang="en-US" altLang="zh-CN" sz="1400" smtClean="0"/>
              <a:pPr eaLnBrk="1" hangingPunct="1">
                <a:spcBef>
                  <a:spcPct val="0"/>
                </a:spcBef>
                <a:buFontTx/>
                <a:buNone/>
              </a:pPr>
              <a:t>7</a:t>
            </a:fld>
            <a:endParaRPr lang="en-US" altLang="zh-CN" sz="1400"/>
          </a:p>
        </p:txBody>
      </p:sp>
    </p:spTree>
    <p:extLst>
      <p:ext uri="{BB962C8B-B14F-4D97-AF65-F5344CB8AC3E}">
        <p14:creationId xmlns:p14="http://schemas.microsoft.com/office/powerpoint/2010/main" val="18583495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a:extLst>
              <a:ext uri="{FF2B5EF4-FFF2-40B4-BE49-F238E27FC236}">
                <a16:creationId xmlns:a16="http://schemas.microsoft.com/office/drawing/2014/main" id="{31B16CDE-DB9D-41D0-B482-1C4D165C9A7F}"/>
              </a:ext>
            </a:extLst>
          </p:cNvPr>
          <p:cNvSpPr>
            <a:spLocks noGrp="1" noChangeArrowheads="1"/>
          </p:cNvSpPr>
          <p:nvPr>
            <p:ph type="title"/>
          </p:nvPr>
        </p:nvSpPr>
        <p:spPr/>
        <p:txBody>
          <a:bodyPr/>
          <a:lstStyle/>
          <a:p>
            <a:endParaRPr lang="zh-CN" altLang="en-US"/>
          </a:p>
        </p:txBody>
      </p:sp>
      <p:sp>
        <p:nvSpPr>
          <p:cNvPr id="61443" name="内容占位符 2">
            <a:extLst>
              <a:ext uri="{FF2B5EF4-FFF2-40B4-BE49-F238E27FC236}">
                <a16:creationId xmlns:a16="http://schemas.microsoft.com/office/drawing/2014/main" id="{8AAAAF27-8C82-4946-A102-EA851C7B2D00}"/>
              </a:ext>
            </a:extLst>
          </p:cNvPr>
          <p:cNvSpPr>
            <a:spLocks noGrp="1" noChangeArrowheads="1"/>
          </p:cNvSpPr>
          <p:nvPr>
            <p:ph idx="1"/>
          </p:nvPr>
        </p:nvSpPr>
        <p:spPr/>
        <p:txBody>
          <a:bodyPr/>
          <a:lstStyle/>
          <a:p>
            <a:r>
              <a:rPr lang="zh-CN" altLang="en-US" dirty="0"/>
              <a:t>窗口傅里叶变换</a:t>
            </a:r>
            <a:endParaRPr lang="en-US" altLang="zh-CN" dirty="0"/>
          </a:p>
          <a:p>
            <a:pPr lvl="1"/>
            <a:r>
              <a:rPr lang="zh-CN" altLang="en-US" dirty="0"/>
              <a:t>短时傅里叶变换</a:t>
            </a:r>
            <a:endParaRPr lang="en-US" altLang="zh-CN" dirty="0"/>
          </a:p>
          <a:p>
            <a:pPr lvl="2"/>
            <a:r>
              <a:rPr lang="en-US" altLang="zh-CN" dirty="0"/>
              <a:t>(Short Time </a:t>
            </a:r>
            <a:r>
              <a:rPr lang="en-US" altLang="zh-CN" dirty="0" err="1"/>
              <a:t>FourierTransform</a:t>
            </a:r>
            <a:r>
              <a:rPr lang="en-US" altLang="zh-CN" dirty="0"/>
              <a:t>, STFT)</a:t>
            </a:r>
          </a:p>
          <a:p>
            <a:pPr lvl="1"/>
            <a:r>
              <a:rPr lang="zh-CN" altLang="en-US" dirty="0"/>
              <a:t>能够完成局部分析的关键是“窗口”，</a:t>
            </a:r>
            <a:endParaRPr lang="en-US" altLang="zh-CN" dirty="0"/>
          </a:p>
          <a:p>
            <a:pPr lvl="1"/>
            <a:r>
              <a:rPr lang="zh-CN" altLang="en-US" dirty="0"/>
              <a:t>窗口的尺度是局部性程度的表征。</a:t>
            </a:r>
            <a:endParaRPr lang="en-US" altLang="zh-CN" dirty="0"/>
          </a:p>
          <a:p>
            <a:r>
              <a:rPr lang="en-US" altLang="zh-CN" dirty="0"/>
              <a:t>STFT</a:t>
            </a:r>
            <a:r>
              <a:rPr lang="zh-CN" altLang="en-US" dirty="0"/>
              <a:t>的公式输出有两个自变量，时间</a:t>
            </a:r>
            <a:r>
              <a:rPr lang="en-US" altLang="zh-CN" dirty="0"/>
              <a:t>t</a:t>
            </a:r>
            <a:r>
              <a:rPr lang="zh-CN" altLang="en-US" dirty="0"/>
              <a:t>和频率</a:t>
            </a:r>
            <a:r>
              <a:rPr lang="en-US" altLang="zh-CN" dirty="0"/>
              <a:t>ω</a:t>
            </a:r>
            <a:r>
              <a:rPr lang="zh-CN" altLang="en-US" dirty="0"/>
              <a:t>，即它是一种时频分析！</a:t>
            </a:r>
            <a:endParaRPr lang="en-US" altLang="zh-CN" dirty="0"/>
          </a:p>
          <a:p>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a:extLst>
              <a:ext uri="{FF2B5EF4-FFF2-40B4-BE49-F238E27FC236}">
                <a16:creationId xmlns:a16="http://schemas.microsoft.com/office/drawing/2014/main" id="{5A4C0EB3-FA01-4021-B96D-4A17C41B87BA}"/>
              </a:ext>
            </a:extLst>
          </p:cNvPr>
          <p:cNvSpPr>
            <a:spLocks noGrp="1" noChangeArrowheads="1"/>
          </p:cNvSpPr>
          <p:nvPr>
            <p:ph type="title"/>
          </p:nvPr>
        </p:nvSpPr>
        <p:spPr/>
        <p:txBody>
          <a:bodyPr/>
          <a:lstStyle/>
          <a:p>
            <a:endParaRPr lang="zh-CN" altLang="en-US"/>
          </a:p>
        </p:txBody>
      </p:sp>
      <p:sp>
        <p:nvSpPr>
          <p:cNvPr id="71683" name="内容占位符 2">
            <a:extLst>
              <a:ext uri="{FF2B5EF4-FFF2-40B4-BE49-F238E27FC236}">
                <a16:creationId xmlns:a16="http://schemas.microsoft.com/office/drawing/2014/main" id="{0633BB87-F53D-488D-8E86-3E23E77C843C}"/>
              </a:ext>
            </a:extLst>
          </p:cNvPr>
          <p:cNvSpPr>
            <a:spLocks noGrp="1" noChangeArrowheads="1"/>
          </p:cNvSpPr>
          <p:nvPr>
            <p:ph idx="1"/>
          </p:nvPr>
        </p:nvSpPr>
        <p:spPr>
          <a:xfrm>
            <a:off x="457200" y="1268413"/>
            <a:ext cx="8229600" cy="4857750"/>
          </a:xfrm>
        </p:spPr>
        <p:txBody>
          <a:bodyPr>
            <a:normAutofit lnSpcReduction="10000"/>
          </a:bodyPr>
          <a:lstStyle/>
          <a:p>
            <a:r>
              <a:rPr lang="zh-CN" altLang="en-US"/>
              <a:t>用</a:t>
            </a:r>
            <a:r>
              <a:rPr lang="en-US" altLang="zh-CN"/>
              <a:t>Gabor </a:t>
            </a:r>
            <a:r>
              <a:rPr lang="zh-CN" altLang="en-US"/>
              <a:t>函数形成的二维</a:t>
            </a:r>
            <a:r>
              <a:rPr lang="en-US" altLang="zh-CN"/>
              <a:t>Gabor </a:t>
            </a:r>
            <a:r>
              <a:rPr lang="zh-CN" altLang="en-US"/>
              <a:t>滤波器具有在空间域和频率域同时取得最优局部化的特性，</a:t>
            </a:r>
            <a:endParaRPr lang="en-US" altLang="zh-CN"/>
          </a:p>
          <a:p>
            <a:r>
              <a:rPr lang="zh-CN" altLang="en-US"/>
              <a:t>能够很好地描述对应于</a:t>
            </a:r>
            <a:r>
              <a:rPr lang="zh-CN" altLang="en-US" b="1"/>
              <a:t>空间频率</a:t>
            </a:r>
            <a:r>
              <a:rPr lang="en-US" altLang="zh-CN" b="1"/>
              <a:t>(</a:t>
            </a:r>
            <a:r>
              <a:rPr lang="zh-CN" altLang="en-US" b="1"/>
              <a:t>尺度</a:t>
            </a:r>
            <a:r>
              <a:rPr lang="en-US" altLang="zh-CN" b="1"/>
              <a:t>)</a:t>
            </a:r>
            <a:r>
              <a:rPr lang="zh-CN" altLang="en-US" b="1"/>
              <a:t>、空间位置及方向选择性</a:t>
            </a:r>
            <a:r>
              <a:rPr lang="zh-CN" altLang="en-US"/>
              <a:t>的局部结构信息。</a:t>
            </a:r>
            <a:endParaRPr lang="en-US" altLang="zh-CN"/>
          </a:p>
          <a:p>
            <a:pPr lvl="1"/>
            <a:r>
              <a:rPr lang="en-US" altLang="zh-CN"/>
              <a:t>Gabor</a:t>
            </a:r>
            <a:r>
              <a:rPr lang="zh-CN" altLang="en-US"/>
              <a:t>小波与人类视觉系统中简单细胞的视觉刺激响应非常相似</a:t>
            </a:r>
            <a:endParaRPr lang="en-US" altLang="zh-CN"/>
          </a:p>
          <a:p>
            <a:pPr lvl="1"/>
            <a:r>
              <a:rPr lang="en-US" altLang="zh-CN"/>
              <a:t>Gabor</a:t>
            </a:r>
            <a:r>
              <a:rPr lang="zh-CN" altLang="en-US"/>
              <a:t>滤波器的频率和方向表示接近人类视觉系统对于频率和方向的表示，</a:t>
            </a:r>
            <a:endParaRPr lang="en-US" altLang="zh-CN"/>
          </a:p>
          <a:p>
            <a:pPr lvl="1"/>
            <a:r>
              <a:rPr lang="zh-CN" altLang="en-US"/>
              <a:t>并且它们常备用于纹理表示和描述。</a:t>
            </a:r>
            <a:endParaRPr lang="en-US" altLang="zh-CN"/>
          </a:p>
          <a:p>
            <a:endParaRPr lang="en-US" altLang="zh-CN"/>
          </a:p>
        </p:txBody>
      </p:sp>
      <p:sp>
        <p:nvSpPr>
          <p:cNvPr id="71684" name="灯片编号占位符 3">
            <a:extLst>
              <a:ext uri="{FF2B5EF4-FFF2-40B4-BE49-F238E27FC236}">
                <a16:creationId xmlns:a16="http://schemas.microsoft.com/office/drawing/2014/main" id="{6D5D15DF-76CF-4AD3-A79A-80EBD6B1F5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8708D47-49C1-4E55-805D-5523213477EE}" type="slidenum">
              <a:rPr lang="en-US" altLang="zh-CN" sz="1400"/>
              <a:pPr>
                <a:spcBef>
                  <a:spcPct val="0"/>
                </a:spcBef>
                <a:buFontTx/>
                <a:buNone/>
              </a:pPr>
              <a:t>71</a:t>
            </a:fld>
            <a:endParaRPr lang="en-US" altLang="zh-CN" sz="1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a:extLst>
              <a:ext uri="{FF2B5EF4-FFF2-40B4-BE49-F238E27FC236}">
                <a16:creationId xmlns:a16="http://schemas.microsoft.com/office/drawing/2014/main" id="{78E56055-F254-4024-8E83-694F01AF4670}"/>
              </a:ext>
            </a:extLst>
          </p:cNvPr>
          <p:cNvSpPr>
            <a:spLocks noGrp="1" noChangeArrowheads="1"/>
          </p:cNvSpPr>
          <p:nvPr>
            <p:ph type="title"/>
          </p:nvPr>
        </p:nvSpPr>
        <p:spPr/>
        <p:txBody>
          <a:bodyPr/>
          <a:lstStyle/>
          <a:p>
            <a:r>
              <a:rPr lang="en-US" altLang="zh-CN" dirty="0"/>
              <a:t> </a:t>
            </a:r>
            <a:endParaRPr lang="zh-CN" altLang="en-US" dirty="0"/>
          </a:p>
        </p:txBody>
      </p:sp>
      <p:sp>
        <p:nvSpPr>
          <p:cNvPr id="72707" name="内容占位符 2">
            <a:extLst>
              <a:ext uri="{FF2B5EF4-FFF2-40B4-BE49-F238E27FC236}">
                <a16:creationId xmlns:a16="http://schemas.microsoft.com/office/drawing/2014/main" id="{AB414147-0847-4C12-A541-4D171457D98A}"/>
              </a:ext>
            </a:extLst>
          </p:cNvPr>
          <p:cNvSpPr>
            <a:spLocks noGrp="1" noChangeArrowheads="1"/>
          </p:cNvSpPr>
          <p:nvPr>
            <p:ph idx="1"/>
          </p:nvPr>
        </p:nvSpPr>
        <p:spPr>
          <a:xfrm>
            <a:off x="457200" y="404813"/>
            <a:ext cx="8229600" cy="5903912"/>
          </a:xfrm>
        </p:spPr>
        <p:txBody>
          <a:bodyPr/>
          <a:lstStyle/>
          <a:p>
            <a:r>
              <a:rPr lang="en-US" altLang="zh-CN" dirty="0"/>
              <a:t>Gabor</a:t>
            </a:r>
            <a:r>
              <a:rPr lang="zh-CN" altLang="en-US" dirty="0"/>
              <a:t>变换的本质上还是对二维图像求卷积</a:t>
            </a:r>
            <a:endParaRPr lang="en-US" altLang="zh-CN" dirty="0"/>
          </a:p>
          <a:p>
            <a:pPr lvl="1"/>
            <a:r>
              <a:rPr lang="en-US" altLang="zh-CN" dirty="0"/>
              <a:t>A</a:t>
            </a:r>
            <a:r>
              <a:rPr lang="zh-CN" altLang="en-US" dirty="0"/>
              <a:t>是待处理的图像，</a:t>
            </a:r>
            <a:endParaRPr lang="en-US" altLang="zh-CN" dirty="0"/>
          </a:p>
          <a:p>
            <a:pPr lvl="1"/>
            <a:r>
              <a:rPr lang="en-US" altLang="zh-CN" dirty="0"/>
              <a:t>B</a:t>
            </a:r>
            <a:r>
              <a:rPr lang="zh-CN" altLang="en-US" dirty="0"/>
              <a:t>是</a:t>
            </a:r>
            <a:r>
              <a:rPr lang="en-US" altLang="zh-CN" dirty="0"/>
              <a:t>Gabor</a:t>
            </a:r>
            <a:r>
              <a:rPr lang="zh-CN" altLang="en-US" dirty="0"/>
              <a:t>变换的核函数，红框区域</a:t>
            </a:r>
            <a:endParaRPr lang="en-US" altLang="zh-CN" dirty="0"/>
          </a:p>
          <a:p>
            <a:pPr lvl="1"/>
            <a:r>
              <a:rPr lang="zh-CN" altLang="en-US" dirty="0"/>
              <a:t>求</a:t>
            </a:r>
            <a:r>
              <a:rPr lang="en-US" altLang="zh-CN" dirty="0"/>
              <a:t>A</a:t>
            </a:r>
            <a:r>
              <a:rPr lang="zh-CN" altLang="en-US" dirty="0"/>
              <a:t>与</a:t>
            </a:r>
            <a:r>
              <a:rPr lang="en-US" altLang="zh-CN" dirty="0"/>
              <a:t>B</a:t>
            </a:r>
            <a:r>
              <a:rPr lang="zh-CN" altLang="en-US" dirty="0"/>
              <a:t>的卷积</a:t>
            </a:r>
            <a:endParaRPr lang="en-US" altLang="zh-CN" dirty="0"/>
          </a:p>
          <a:p>
            <a:pPr lvl="1"/>
            <a:r>
              <a:rPr lang="zh-CN" altLang="en-US" dirty="0"/>
              <a:t>沿着绿色 黄色的方向，遍历被卷积的图像</a:t>
            </a:r>
          </a:p>
          <a:p>
            <a:endParaRPr lang="zh-CN" altLang="en-US" dirty="0"/>
          </a:p>
        </p:txBody>
      </p:sp>
      <p:pic>
        <p:nvPicPr>
          <p:cNvPr id="72708" name="Picture 2">
            <a:extLst>
              <a:ext uri="{FF2B5EF4-FFF2-40B4-BE49-F238E27FC236}">
                <a16:creationId xmlns:a16="http://schemas.microsoft.com/office/drawing/2014/main" id="{373CE567-6877-44F7-9443-0D447AC1A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013" y="3195638"/>
            <a:ext cx="4718050"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a:extLst>
              <a:ext uri="{FF2B5EF4-FFF2-40B4-BE49-F238E27FC236}">
                <a16:creationId xmlns:a16="http://schemas.microsoft.com/office/drawing/2014/main" id="{EA26088B-91B8-4873-8A95-D2A228B2CA02}"/>
              </a:ext>
            </a:extLst>
          </p:cNvPr>
          <p:cNvSpPr>
            <a:spLocks noGrp="1" noChangeArrowheads="1"/>
          </p:cNvSpPr>
          <p:nvPr>
            <p:ph type="title"/>
          </p:nvPr>
        </p:nvSpPr>
        <p:spPr/>
        <p:txBody>
          <a:bodyPr/>
          <a:lstStyle/>
          <a:p>
            <a:endParaRPr lang="zh-CN" altLang="en-US"/>
          </a:p>
        </p:txBody>
      </p:sp>
      <p:sp>
        <p:nvSpPr>
          <p:cNvPr id="73731" name="内容占位符 2">
            <a:extLst>
              <a:ext uri="{FF2B5EF4-FFF2-40B4-BE49-F238E27FC236}">
                <a16:creationId xmlns:a16="http://schemas.microsoft.com/office/drawing/2014/main" id="{01F96C6C-8927-4B8C-A632-15E6E41F8117}"/>
              </a:ext>
            </a:extLst>
          </p:cNvPr>
          <p:cNvSpPr>
            <a:spLocks noGrp="1" noChangeArrowheads="1"/>
          </p:cNvSpPr>
          <p:nvPr>
            <p:ph idx="1"/>
          </p:nvPr>
        </p:nvSpPr>
        <p:spPr/>
        <p:txBody>
          <a:bodyPr>
            <a:normAutofit lnSpcReduction="10000"/>
          </a:bodyPr>
          <a:lstStyle/>
          <a:p>
            <a:r>
              <a:rPr lang="zh-CN" altLang="en-US"/>
              <a:t>在图像处理领域，</a:t>
            </a:r>
            <a:r>
              <a:rPr lang="en-US" altLang="zh-CN"/>
              <a:t>Gabor</a:t>
            </a:r>
            <a:r>
              <a:rPr lang="zh-CN" altLang="en-US"/>
              <a:t>滤波器是一个用于边缘检测的线性滤波器。</a:t>
            </a:r>
            <a:endParaRPr lang="en-US" altLang="zh-CN"/>
          </a:p>
          <a:p>
            <a:r>
              <a:rPr lang="zh-CN" altLang="en-US"/>
              <a:t>在空域，一个</a:t>
            </a:r>
            <a:r>
              <a:rPr lang="en-US" altLang="zh-CN"/>
              <a:t>2</a:t>
            </a:r>
            <a:r>
              <a:rPr lang="zh-CN" altLang="en-US"/>
              <a:t>维的</a:t>
            </a:r>
            <a:r>
              <a:rPr lang="en-US" altLang="zh-CN"/>
              <a:t>Gabor</a:t>
            </a:r>
            <a:r>
              <a:rPr lang="zh-CN" altLang="en-US"/>
              <a:t>滤波器是一个正弦平面波和高斯核函数的乘积。</a:t>
            </a:r>
            <a:endParaRPr lang="en-US" altLang="zh-CN"/>
          </a:p>
          <a:p>
            <a:r>
              <a:rPr lang="en-US" altLang="zh-CN"/>
              <a:t>Gabor</a:t>
            </a:r>
            <a:r>
              <a:rPr lang="zh-CN" altLang="en-US"/>
              <a:t>滤波器是自相似的，也就是说，所有</a:t>
            </a:r>
            <a:r>
              <a:rPr lang="en-US" altLang="zh-CN"/>
              <a:t>Gabor</a:t>
            </a:r>
            <a:r>
              <a:rPr lang="zh-CN" altLang="en-US"/>
              <a:t>滤波器都可以从一个母小波经过膨胀和旋转产生。</a:t>
            </a:r>
            <a:endParaRPr lang="en-US" altLang="zh-CN"/>
          </a:p>
          <a:p>
            <a:r>
              <a:rPr lang="zh-CN" altLang="en-US"/>
              <a:t>实际应用中，</a:t>
            </a:r>
            <a:r>
              <a:rPr lang="en-US" altLang="zh-CN"/>
              <a:t>Gabor</a:t>
            </a:r>
            <a:r>
              <a:rPr lang="zh-CN" altLang="en-US"/>
              <a:t>滤波器可以在频域的不同尺度，不同方向上提取相关特征。</a:t>
            </a:r>
          </a:p>
          <a:p>
            <a:endParaRPr lang="zh-CN" altLang="en-US"/>
          </a:p>
        </p:txBody>
      </p:sp>
      <p:sp>
        <p:nvSpPr>
          <p:cNvPr id="73732" name="灯片编号占位符 3">
            <a:extLst>
              <a:ext uri="{FF2B5EF4-FFF2-40B4-BE49-F238E27FC236}">
                <a16:creationId xmlns:a16="http://schemas.microsoft.com/office/drawing/2014/main" id="{7EA20090-8CA3-4558-A908-EABDB5DF408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AEBD9F1-5AB2-4E12-BBD9-33AB528F8CB5}" type="slidenum">
              <a:rPr lang="en-US" altLang="zh-CN" sz="1400"/>
              <a:pPr>
                <a:spcBef>
                  <a:spcPct val="0"/>
                </a:spcBef>
                <a:buFontTx/>
                <a:buNone/>
              </a:pPr>
              <a:t>73</a:t>
            </a:fld>
            <a:endParaRPr lang="en-US" altLang="zh-CN" sz="14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a:extLst>
              <a:ext uri="{FF2B5EF4-FFF2-40B4-BE49-F238E27FC236}">
                <a16:creationId xmlns:a16="http://schemas.microsoft.com/office/drawing/2014/main" id="{0F9EB62A-EEEF-4B45-B527-89512B764ABB}"/>
              </a:ext>
            </a:extLst>
          </p:cNvPr>
          <p:cNvSpPr>
            <a:spLocks noGrp="1" noChangeArrowheads="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233ABA8-E44D-4B98-ABCF-D9A2D782A6CE}"/>
              </a:ext>
            </a:extLst>
          </p:cNvPr>
          <p:cNvSpPr>
            <a:spLocks noGrp="1"/>
          </p:cNvSpPr>
          <p:nvPr>
            <p:ph idx="1"/>
          </p:nvPr>
        </p:nvSpPr>
        <p:spPr/>
        <p:txBody>
          <a:bodyPr>
            <a:normAutofit/>
          </a:bodyPr>
          <a:lstStyle/>
          <a:p>
            <a:pPr>
              <a:defRPr/>
            </a:pPr>
            <a:r>
              <a:rPr lang="en-US" altLang="zh-CN" dirty="0"/>
              <a:t>Gabor</a:t>
            </a:r>
            <a:r>
              <a:rPr lang="zh-CN" altLang="en-US" dirty="0"/>
              <a:t>滤波器提取纹理特征主要包括两个过程：</a:t>
            </a:r>
            <a:endParaRPr lang="en-US" altLang="zh-CN" dirty="0"/>
          </a:p>
          <a:p>
            <a:pPr lvl="1">
              <a:defRPr/>
            </a:pPr>
            <a:r>
              <a:rPr lang="zh-CN" altLang="en-US" dirty="0"/>
              <a:t>①设计滤波器</a:t>
            </a:r>
            <a:r>
              <a:rPr lang="en-US" altLang="zh-CN" dirty="0"/>
              <a:t>(</a:t>
            </a:r>
            <a:r>
              <a:rPr lang="zh-CN" altLang="en-US" dirty="0"/>
              <a:t>例如函数、数目、方向和间隔</a:t>
            </a:r>
            <a:r>
              <a:rPr lang="en-US" altLang="zh-CN" dirty="0"/>
              <a:t>)</a:t>
            </a:r>
            <a:r>
              <a:rPr lang="zh-CN" altLang="en-US" dirty="0"/>
              <a:t>；</a:t>
            </a:r>
            <a:endParaRPr lang="en-US" altLang="zh-CN" dirty="0"/>
          </a:p>
          <a:p>
            <a:pPr lvl="2">
              <a:defRPr/>
            </a:pPr>
            <a:r>
              <a:rPr lang="zh-CN" altLang="en-US" dirty="0"/>
              <a:t>不同纹理一般具有不同的中心频率及带宽</a:t>
            </a:r>
            <a:endParaRPr lang="en-US" altLang="zh-CN" dirty="0"/>
          </a:p>
          <a:p>
            <a:pPr lvl="1">
              <a:defRPr/>
            </a:pPr>
            <a:r>
              <a:rPr lang="zh-CN" altLang="en-US" dirty="0"/>
              <a:t>②从滤波器的输出结果中提取有效纹理特征集。</a:t>
            </a:r>
            <a:endParaRPr lang="en-US" altLang="zh-CN" dirty="0"/>
          </a:p>
          <a:p>
            <a:pPr lvl="2">
              <a:defRPr/>
            </a:pPr>
            <a:r>
              <a:rPr lang="zh-CN" altLang="en-US" dirty="0"/>
              <a:t>每个</a:t>
            </a:r>
            <a:r>
              <a:rPr lang="en-US" altLang="zh-CN" dirty="0"/>
              <a:t>Gabor</a:t>
            </a:r>
            <a:r>
              <a:rPr lang="zh-CN" altLang="en-US" dirty="0"/>
              <a:t>滤波器只允许与其频率相对应的纹理顺利通过，而使其他纹理的能量受到抑制，从各滤波器的输出结果中分析和提取纹理特征</a:t>
            </a:r>
            <a:r>
              <a:rPr lang="en-US" altLang="zh-CN" dirty="0"/>
              <a:t> </a:t>
            </a:r>
            <a:r>
              <a:rPr lang="zh-CN" altLang="en-US" dirty="0"/>
              <a:t>在时频域的分辨能力。</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33251D5B-BBE8-4AEC-B674-593282E848EB}"/>
              </a:ext>
            </a:extLst>
          </p:cNvPr>
          <p:cNvSpPr>
            <a:spLocks noGrp="1" noChangeArrowheads="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D35BFFC-18C7-4BF7-8D82-E78E5C582878}"/>
              </a:ext>
            </a:extLst>
          </p:cNvPr>
          <p:cNvSpPr>
            <a:spLocks noGrp="1"/>
          </p:cNvSpPr>
          <p:nvPr>
            <p:ph idx="1"/>
          </p:nvPr>
        </p:nvSpPr>
        <p:spPr/>
        <p:txBody>
          <a:bodyPr>
            <a:normAutofit fontScale="85000" lnSpcReduction="20000"/>
          </a:bodyPr>
          <a:lstStyle/>
          <a:p>
            <a:pPr marL="0" indent="0">
              <a:buFontTx/>
              <a:buNone/>
              <a:defRPr/>
            </a:pPr>
            <a:r>
              <a:rPr lang="zh-CN" altLang="en-US" dirty="0"/>
              <a:t>实现步骤：</a:t>
            </a:r>
          </a:p>
          <a:p>
            <a:pPr lvl="1">
              <a:defRPr/>
            </a:pPr>
            <a:r>
              <a:rPr lang="en-US" altLang="zh-CN" dirty="0"/>
              <a:t>1</a:t>
            </a:r>
            <a:r>
              <a:rPr lang="zh-CN" altLang="en-US" dirty="0"/>
              <a:t>）将输入图像分为</a:t>
            </a:r>
            <a:r>
              <a:rPr lang="en-US" altLang="zh-CN" dirty="0"/>
              <a:t>3×3</a:t>
            </a:r>
            <a:r>
              <a:rPr lang="zh-CN" altLang="en-US" dirty="0"/>
              <a:t>（</a:t>
            </a:r>
            <a:r>
              <a:rPr lang="en-US" altLang="zh-CN" dirty="0"/>
              <a:t>9</a:t>
            </a:r>
            <a:r>
              <a:rPr lang="zh-CN" altLang="en-US" dirty="0"/>
              <a:t>块）和</a:t>
            </a:r>
            <a:r>
              <a:rPr lang="en-US" altLang="zh-CN" dirty="0"/>
              <a:t>4×4</a:t>
            </a:r>
            <a:r>
              <a:rPr lang="zh-CN" altLang="en-US" dirty="0"/>
              <a:t>（</a:t>
            </a:r>
            <a:r>
              <a:rPr lang="en-US" altLang="zh-CN" dirty="0"/>
              <a:t>16</a:t>
            </a:r>
            <a:r>
              <a:rPr lang="zh-CN" altLang="en-US" dirty="0"/>
              <a:t>块）的图像块；</a:t>
            </a:r>
          </a:p>
          <a:p>
            <a:pPr lvl="1">
              <a:defRPr/>
            </a:pPr>
            <a:r>
              <a:rPr lang="en-US" altLang="zh-CN" dirty="0"/>
              <a:t>2</a:t>
            </a:r>
            <a:r>
              <a:rPr lang="zh-CN" altLang="en-US" dirty="0"/>
              <a:t>）建立</a:t>
            </a:r>
            <a:r>
              <a:rPr lang="en-US" altLang="zh-CN" dirty="0"/>
              <a:t>Gabor</a:t>
            </a:r>
            <a:r>
              <a:rPr lang="zh-CN" altLang="en-US" dirty="0"/>
              <a:t>滤波器组：</a:t>
            </a:r>
            <a:endParaRPr lang="en-US" altLang="zh-CN" dirty="0"/>
          </a:p>
          <a:p>
            <a:pPr lvl="2">
              <a:defRPr/>
            </a:pPr>
            <a:r>
              <a:rPr lang="zh-CN" altLang="en-US" dirty="0"/>
              <a:t>选择</a:t>
            </a:r>
            <a:r>
              <a:rPr lang="en-US" altLang="zh-CN" dirty="0"/>
              <a:t>4</a:t>
            </a:r>
            <a:r>
              <a:rPr lang="zh-CN" altLang="en-US" dirty="0"/>
              <a:t>个尺度，</a:t>
            </a:r>
            <a:r>
              <a:rPr lang="en-US" altLang="zh-CN" dirty="0"/>
              <a:t>6</a:t>
            </a:r>
            <a:r>
              <a:rPr lang="zh-CN" altLang="en-US" dirty="0"/>
              <a:t>个方向，这样组成了</a:t>
            </a:r>
            <a:r>
              <a:rPr lang="en-US" altLang="zh-CN" dirty="0"/>
              <a:t>24</a:t>
            </a:r>
            <a:r>
              <a:rPr lang="zh-CN" altLang="en-US" dirty="0"/>
              <a:t>个</a:t>
            </a:r>
            <a:r>
              <a:rPr lang="en-US" altLang="zh-CN" dirty="0"/>
              <a:t>Gabor</a:t>
            </a:r>
            <a:r>
              <a:rPr lang="zh-CN" altLang="en-US" dirty="0"/>
              <a:t>滤波器；</a:t>
            </a:r>
          </a:p>
          <a:p>
            <a:pPr lvl="1">
              <a:defRPr/>
            </a:pPr>
            <a:r>
              <a:rPr lang="en-US" altLang="zh-CN" dirty="0"/>
              <a:t>3</a:t>
            </a:r>
            <a:r>
              <a:rPr lang="zh-CN" altLang="en-US" dirty="0"/>
              <a:t>）</a:t>
            </a:r>
            <a:r>
              <a:rPr lang="en-US" altLang="zh-CN" dirty="0"/>
              <a:t>Gabor</a:t>
            </a:r>
            <a:r>
              <a:rPr lang="zh-CN" altLang="en-US" dirty="0"/>
              <a:t>滤波器组与每个图像块在空域卷积</a:t>
            </a:r>
            <a:endParaRPr lang="en-US" altLang="zh-CN" dirty="0"/>
          </a:p>
          <a:p>
            <a:pPr lvl="2">
              <a:defRPr/>
            </a:pPr>
            <a:r>
              <a:rPr lang="zh-CN" altLang="en-US" dirty="0"/>
              <a:t>每个图像块可以得到</a:t>
            </a:r>
            <a:r>
              <a:rPr lang="en-US" altLang="zh-CN" dirty="0"/>
              <a:t>24</a:t>
            </a:r>
            <a:r>
              <a:rPr lang="zh-CN" altLang="en-US" dirty="0"/>
              <a:t>个滤波器输出，</a:t>
            </a:r>
            <a:endParaRPr lang="en-US" altLang="zh-CN" dirty="0"/>
          </a:p>
          <a:p>
            <a:pPr lvl="2">
              <a:defRPr/>
            </a:pPr>
            <a:r>
              <a:rPr lang="zh-CN" altLang="en-US" dirty="0"/>
              <a:t>这些输出是图像块大小的图像，如果直接将其作为特征向量，特征空间的维数会很大</a:t>
            </a:r>
            <a:endParaRPr lang="en-US" altLang="zh-CN" dirty="0"/>
          </a:p>
          <a:p>
            <a:pPr lvl="1">
              <a:defRPr/>
            </a:pPr>
            <a:r>
              <a:rPr lang="en-US" altLang="zh-CN" dirty="0"/>
              <a:t>4</a:t>
            </a:r>
            <a:r>
              <a:rPr lang="zh-CN" altLang="en-US" dirty="0"/>
              <a:t>）对</a:t>
            </a:r>
            <a:r>
              <a:rPr lang="en-US" altLang="zh-CN" dirty="0"/>
              <a:t>Gabor</a:t>
            </a:r>
            <a:r>
              <a:rPr lang="zh-CN" altLang="en-US" dirty="0"/>
              <a:t>滤波器组的</a:t>
            </a:r>
            <a:r>
              <a:rPr lang="en-US" altLang="zh-CN" dirty="0"/>
              <a:t>24</a:t>
            </a:r>
            <a:r>
              <a:rPr lang="zh-CN" altLang="en-US" dirty="0"/>
              <a:t>个输出“浓缩”为一个</a:t>
            </a:r>
            <a:r>
              <a:rPr lang="en-US" altLang="zh-CN" dirty="0"/>
              <a:t>24×1</a:t>
            </a:r>
            <a:r>
              <a:rPr lang="zh-CN" altLang="en-US" dirty="0"/>
              <a:t>的列向量作为该图像块的纹理特征</a:t>
            </a:r>
            <a:endParaRPr lang="en-US" altLang="zh-CN" dirty="0"/>
          </a:p>
          <a:p>
            <a:pPr lvl="2">
              <a:defRPr/>
            </a:pPr>
            <a:r>
              <a:rPr lang="zh-CN" altLang="en-US" dirty="0"/>
              <a:t>“</a:t>
            </a:r>
            <a:r>
              <a:rPr lang="en-US" altLang="zh-CN" dirty="0"/>
              <a:t>average filter        responses within the block”</a:t>
            </a:r>
            <a:r>
              <a:rPr lang="zh-CN" altLang="en-US" dirty="0"/>
              <a:t>取灰度均值</a:t>
            </a:r>
            <a:endParaRPr lang="en-US" altLang="zh-CN" dirty="0"/>
          </a:p>
          <a:p>
            <a:pPr lvl="2">
              <a:defRPr/>
            </a:pPr>
            <a:r>
              <a:rPr lang="zh-CN" altLang="en-US" dirty="0"/>
              <a:t>也可以用方差。</a:t>
            </a:r>
          </a:p>
          <a:p>
            <a:pPr>
              <a:defRPr/>
            </a:pPr>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a:extLst>
              <a:ext uri="{FF2B5EF4-FFF2-40B4-BE49-F238E27FC236}">
                <a16:creationId xmlns:a16="http://schemas.microsoft.com/office/drawing/2014/main" id="{9CB47D30-795E-4071-BA53-4DB24ADE547F}"/>
              </a:ext>
            </a:extLst>
          </p:cNvPr>
          <p:cNvSpPr>
            <a:spLocks noGrp="1" noChangeArrowheads="1"/>
          </p:cNvSpPr>
          <p:nvPr>
            <p:ph type="title"/>
          </p:nvPr>
        </p:nvSpPr>
        <p:spPr/>
        <p:txBody>
          <a:bodyPr/>
          <a:lstStyle/>
          <a:p>
            <a:endParaRPr lang="zh-CN" altLang="en-US"/>
          </a:p>
        </p:txBody>
      </p:sp>
      <p:pic>
        <p:nvPicPr>
          <p:cNvPr id="76803" name="Picture 2">
            <a:extLst>
              <a:ext uri="{FF2B5EF4-FFF2-40B4-BE49-F238E27FC236}">
                <a16:creationId xmlns:a16="http://schemas.microsoft.com/office/drawing/2014/main" id="{ADFC8040-C397-4839-86B0-C1A194602DB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14438" y="1071563"/>
            <a:ext cx="6286500" cy="4989512"/>
          </a:xfr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a:extLst>
              <a:ext uri="{FF2B5EF4-FFF2-40B4-BE49-F238E27FC236}">
                <a16:creationId xmlns:a16="http://schemas.microsoft.com/office/drawing/2014/main" id="{2CC8A5AF-9D3A-4881-9B13-443BF608E638}"/>
              </a:ext>
            </a:extLst>
          </p:cNvPr>
          <p:cNvSpPr>
            <a:spLocks noGrp="1" noChangeArrowheads="1"/>
          </p:cNvSpPr>
          <p:nvPr>
            <p:ph type="title"/>
          </p:nvPr>
        </p:nvSpPr>
        <p:spPr/>
        <p:txBody>
          <a:bodyPr/>
          <a:lstStyle/>
          <a:p>
            <a:r>
              <a:rPr lang="en-US" altLang="zh-CN" b="1" dirty="0"/>
              <a:t>4.2</a:t>
            </a:r>
            <a:r>
              <a:rPr lang="zh-CN" altLang="en-US" b="1" dirty="0"/>
              <a:t>、</a:t>
            </a:r>
            <a:r>
              <a:rPr lang="en-US" altLang="zh-CN" b="1" dirty="0"/>
              <a:t>  LBP</a:t>
            </a:r>
            <a:r>
              <a:rPr lang="zh-CN" altLang="en-US" b="1" dirty="0"/>
              <a:t>特征</a:t>
            </a:r>
            <a:endParaRPr lang="zh-CN" altLang="en-US" dirty="0"/>
          </a:p>
        </p:txBody>
      </p:sp>
      <p:sp>
        <p:nvSpPr>
          <p:cNvPr id="79875" name="内容占位符 2">
            <a:extLst>
              <a:ext uri="{FF2B5EF4-FFF2-40B4-BE49-F238E27FC236}">
                <a16:creationId xmlns:a16="http://schemas.microsoft.com/office/drawing/2014/main" id="{BB6BE832-4B13-4B1D-97EA-797DF6B3826B}"/>
              </a:ext>
            </a:extLst>
          </p:cNvPr>
          <p:cNvSpPr>
            <a:spLocks noGrp="1" noChangeArrowheads="1"/>
          </p:cNvSpPr>
          <p:nvPr>
            <p:ph idx="1"/>
          </p:nvPr>
        </p:nvSpPr>
        <p:spPr/>
        <p:txBody>
          <a:bodyPr>
            <a:normAutofit fontScale="92500" lnSpcReduction="10000"/>
          </a:bodyPr>
          <a:lstStyle/>
          <a:p>
            <a:r>
              <a:rPr lang="zh-CN" altLang="en-US"/>
              <a:t>局部二值模式 </a:t>
            </a:r>
            <a:r>
              <a:rPr lang="en-US" altLang="zh-CN"/>
              <a:t>Local Binary Patterns</a:t>
            </a:r>
          </a:p>
          <a:p>
            <a:r>
              <a:rPr lang="zh-CN" altLang="en-US"/>
              <a:t>结合了纹理图像结构和像素统计关系的纹理特征描述方法</a:t>
            </a:r>
            <a:endParaRPr lang="en-US" altLang="zh-CN"/>
          </a:p>
          <a:p>
            <a:r>
              <a:rPr lang="zh-CN" altLang="en-US"/>
              <a:t>一种有效的纹理描述</a:t>
            </a:r>
            <a:r>
              <a:rPr lang="zh-CN" altLang="en-US">
                <a:hlinkClick r:id="rId2"/>
              </a:rPr>
              <a:t>算子</a:t>
            </a:r>
            <a:endParaRPr lang="en-US" altLang="zh-CN"/>
          </a:p>
          <a:p>
            <a:pPr marL="742950" lvl="2" indent="-342900"/>
            <a:r>
              <a:rPr lang="zh-CN" altLang="en-US"/>
              <a:t>度量和提取图像局部的纹理信息</a:t>
            </a:r>
            <a:endParaRPr lang="en-US" altLang="zh-CN"/>
          </a:p>
          <a:p>
            <a:pPr marL="742950" lvl="2" indent="-342900"/>
            <a:r>
              <a:rPr lang="zh-CN" altLang="en-US"/>
              <a:t>记录像素点与其周围像素点的对比信息，或说差异</a:t>
            </a:r>
            <a:endParaRPr lang="en-US" altLang="zh-CN"/>
          </a:p>
          <a:p>
            <a:r>
              <a:rPr lang="zh-CN" altLang="en-US"/>
              <a:t>显著的优点</a:t>
            </a:r>
            <a:endParaRPr lang="en-US" altLang="zh-CN"/>
          </a:p>
          <a:p>
            <a:pPr lvl="1"/>
            <a:r>
              <a:rPr lang="zh-CN" altLang="en-US"/>
              <a:t>对光照具有不变性。</a:t>
            </a:r>
            <a:endParaRPr lang="en-US" altLang="zh-CN"/>
          </a:p>
          <a:p>
            <a:pPr lvl="1"/>
            <a:r>
              <a:rPr lang="zh-CN" altLang="en-US"/>
              <a:t>具有旋转不变性</a:t>
            </a:r>
            <a:endParaRPr lang="en-US" altLang="zh-CN"/>
          </a:p>
          <a:p>
            <a:pPr lvl="1"/>
            <a:r>
              <a:rPr lang="zh-CN" altLang="en-US"/>
              <a:t>灰度不变性等</a:t>
            </a:r>
            <a:endParaRPr lang="en-US" altLang="zh-CN"/>
          </a:p>
        </p:txBody>
      </p:sp>
      <p:sp>
        <p:nvSpPr>
          <p:cNvPr id="79876" name="灯片编号占位符 3">
            <a:extLst>
              <a:ext uri="{FF2B5EF4-FFF2-40B4-BE49-F238E27FC236}">
                <a16:creationId xmlns:a16="http://schemas.microsoft.com/office/drawing/2014/main" id="{A8F45D83-ACD0-411C-9807-9578CE40753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0637108-DA93-4A22-9000-6523119D3B24}" type="slidenum">
              <a:rPr lang="en-US" altLang="zh-CN" sz="1400"/>
              <a:pPr>
                <a:spcBef>
                  <a:spcPct val="0"/>
                </a:spcBef>
                <a:buFontTx/>
                <a:buNone/>
              </a:pPr>
              <a:t>77</a:t>
            </a:fld>
            <a:endParaRPr lang="en-US" altLang="zh-CN" sz="1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内容占位符 2">
            <a:extLst>
              <a:ext uri="{FF2B5EF4-FFF2-40B4-BE49-F238E27FC236}">
                <a16:creationId xmlns:a16="http://schemas.microsoft.com/office/drawing/2014/main" id="{A27D7ED7-14D4-4DF6-AE75-7D4B564CF509}"/>
              </a:ext>
            </a:extLst>
          </p:cNvPr>
          <p:cNvSpPr>
            <a:spLocks noGrp="1" noChangeArrowheads="1"/>
          </p:cNvSpPr>
          <p:nvPr>
            <p:ph idx="1"/>
          </p:nvPr>
        </p:nvSpPr>
        <p:spPr>
          <a:xfrm>
            <a:off x="457200" y="333375"/>
            <a:ext cx="8229600" cy="5792788"/>
          </a:xfrm>
        </p:spPr>
        <p:txBody>
          <a:bodyPr/>
          <a:lstStyle/>
          <a:p>
            <a:r>
              <a:rPr lang="en-US" altLang="zh-CN"/>
              <a:t>LBP</a:t>
            </a:r>
            <a:r>
              <a:rPr lang="zh-CN" altLang="en-US"/>
              <a:t>算子定义为在</a:t>
            </a:r>
            <a:r>
              <a:rPr lang="en-US" altLang="zh-CN"/>
              <a:t>3*3</a:t>
            </a:r>
            <a:r>
              <a:rPr lang="zh-CN" altLang="en-US"/>
              <a:t>的窗口内，</a:t>
            </a:r>
            <a:endParaRPr lang="en-US" altLang="zh-CN"/>
          </a:p>
          <a:p>
            <a:r>
              <a:rPr lang="zh-CN" altLang="en-US"/>
              <a:t>以窗口中心像素为阈值，将相邻的</a:t>
            </a:r>
            <a:r>
              <a:rPr lang="en-US" altLang="zh-CN"/>
              <a:t>8</a:t>
            </a:r>
            <a:r>
              <a:rPr lang="zh-CN" altLang="en-US"/>
              <a:t>个像素的灰度值与其进行比较，若周围像素值大于中心像素值，则该像素 点的位置被标记为</a:t>
            </a:r>
            <a:r>
              <a:rPr lang="en-US" altLang="zh-CN"/>
              <a:t>1</a:t>
            </a:r>
            <a:r>
              <a:rPr lang="zh-CN" altLang="en-US"/>
              <a:t>，否则为</a:t>
            </a:r>
            <a:r>
              <a:rPr lang="en-US" altLang="zh-CN"/>
              <a:t>0</a:t>
            </a:r>
            <a:r>
              <a:rPr lang="zh-CN" altLang="en-US"/>
              <a:t>。</a:t>
            </a:r>
            <a:endParaRPr lang="en-US" altLang="zh-CN"/>
          </a:p>
          <a:p>
            <a:r>
              <a:rPr lang="en-US" altLang="zh-CN"/>
              <a:t>3*3</a:t>
            </a:r>
            <a:r>
              <a:rPr lang="zh-CN" altLang="en-US"/>
              <a:t>邻域内的</a:t>
            </a:r>
            <a:r>
              <a:rPr lang="en-US" altLang="zh-CN"/>
              <a:t>8</a:t>
            </a:r>
            <a:r>
              <a:rPr lang="zh-CN" altLang="en-US"/>
              <a:t>个点经比较可产生</a:t>
            </a:r>
            <a:r>
              <a:rPr lang="en-US" altLang="zh-CN"/>
              <a:t>8</a:t>
            </a:r>
            <a:r>
              <a:rPr lang="zh-CN" altLang="en-US"/>
              <a:t>位二进制数（通常转换为十进制数即</a:t>
            </a:r>
            <a:r>
              <a:rPr lang="en-US" altLang="zh-CN"/>
              <a:t>LBP</a:t>
            </a:r>
            <a:r>
              <a:rPr lang="zh-CN" altLang="en-US"/>
              <a:t>码，共</a:t>
            </a:r>
            <a:r>
              <a:rPr lang="en-US" altLang="zh-CN"/>
              <a:t>256</a:t>
            </a:r>
            <a:r>
              <a:rPr lang="zh-CN" altLang="en-US"/>
              <a:t>种），即得到该窗口中心像 素点的</a:t>
            </a:r>
            <a:r>
              <a:rPr lang="en-US" altLang="zh-CN"/>
              <a:t>LBP</a:t>
            </a:r>
            <a:r>
              <a:rPr lang="zh-CN" altLang="en-US"/>
              <a:t>值，并用这个值来反映该区域的纹理信息。</a:t>
            </a:r>
          </a:p>
        </p:txBody>
      </p:sp>
      <p:sp>
        <p:nvSpPr>
          <p:cNvPr id="80899" name="灯片编号占位符 3">
            <a:extLst>
              <a:ext uri="{FF2B5EF4-FFF2-40B4-BE49-F238E27FC236}">
                <a16:creationId xmlns:a16="http://schemas.microsoft.com/office/drawing/2014/main" id="{B80BB1B7-BDB8-457A-B4A5-6F4D877E9B6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E9AA21C-5D3F-428A-9EED-3C229C5A3C20}" type="slidenum">
              <a:rPr lang="en-US" altLang="zh-CN" sz="1400"/>
              <a:pPr>
                <a:spcBef>
                  <a:spcPct val="0"/>
                </a:spcBef>
                <a:buFontTx/>
                <a:buNone/>
              </a:pPr>
              <a:t>78</a:t>
            </a:fld>
            <a:endParaRPr lang="en-US" altLang="zh-CN" sz="1400"/>
          </a:p>
        </p:txBody>
      </p:sp>
      <p:pic>
        <p:nvPicPr>
          <p:cNvPr id="80900" name="图片 4">
            <a:extLst>
              <a:ext uri="{FF2B5EF4-FFF2-40B4-BE49-F238E27FC236}">
                <a16:creationId xmlns:a16="http://schemas.microsoft.com/office/drawing/2014/main" id="{83C68927-29FA-4C8B-BFCD-CC2F5A0A54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088" y="5013325"/>
            <a:ext cx="7273925"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a:extLst>
              <a:ext uri="{FF2B5EF4-FFF2-40B4-BE49-F238E27FC236}">
                <a16:creationId xmlns:a16="http://schemas.microsoft.com/office/drawing/2014/main" id="{701B2B22-833A-4478-8F81-BAC786A66F00}"/>
              </a:ext>
            </a:extLst>
          </p:cNvPr>
          <p:cNvSpPr>
            <a:spLocks noGrp="1" noChangeArrowheads="1"/>
          </p:cNvSpPr>
          <p:nvPr>
            <p:ph type="title"/>
          </p:nvPr>
        </p:nvSpPr>
        <p:spPr/>
        <p:txBody>
          <a:bodyPr/>
          <a:lstStyle/>
          <a:p>
            <a:endParaRPr lang="zh-CN" altLang="en-US"/>
          </a:p>
        </p:txBody>
      </p:sp>
      <p:sp>
        <p:nvSpPr>
          <p:cNvPr id="81923" name="内容占位符 2">
            <a:extLst>
              <a:ext uri="{FF2B5EF4-FFF2-40B4-BE49-F238E27FC236}">
                <a16:creationId xmlns:a16="http://schemas.microsoft.com/office/drawing/2014/main" id="{2EDA7443-540F-438A-8A6C-4D481A5A6C77}"/>
              </a:ext>
            </a:extLst>
          </p:cNvPr>
          <p:cNvSpPr>
            <a:spLocks noGrp="1" noChangeArrowheads="1"/>
          </p:cNvSpPr>
          <p:nvPr>
            <p:ph idx="1"/>
          </p:nvPr>
        </p:nvSpPr>
        <p:spPr>
          <a:xfrm>
            <a:off x="457200" y="908050"/>
            <a:ext cx="8229600" cy="5218113"/>
          </a:xfrm>
        </p:spPr>
        <p:txBody>
          <a:bodyPr/>
          <a:lstStyle/>
          <a:p>
            <a:r>
              <a:rPr lang="en-US" altLang="zh-CN"/>
              <a:t>LBP</a:t>
            </a:r>
            <a:r>
              <a:rPr lang="zh-CN" altLang="en-US"/>
              <a:t>算子在每个像素点都可以得到一个</a:t>
            </a:r>
            <a:r>
              <a:rPr lang="en-US" altLang="zh-CN"/>
              <a:t>LBP“</a:t>
            </a:r>
            <a:r>
              <a:rPr lang="zh-CN" altLang="en-US"/>
              <a:t>编码”，</a:t>
            </a:r>
            <a:endParaRPr lang="en-US" altLang="zh-CN"/>
          </a:p>
          <a:p>
            <a:r>
              <a:rPr lang="zh-CN" altLang="en-US"/>
              <a:t>对一幅图像（记录的是每个像素点的灰度值）提取其原始的</a:t>
            </a:r>
            <a:r>
              <a:rPr lang="en-US" altLang="zh-CN"/>
              <a:t>LBP</a:t>
            </a:r>
            <a:r>
              <a:rPr lang="zh-CN" altLang="en-US"/>
              <a:t>算子之后，得到的原始</a:t>
            </a:r>
            <a:r>
              <a:rPr lang="en-US" altLang="zh-CN"/>
              <a:t>LBP</a:t>
            </a:r>
            <a:r>
              <a:rPr lang="zh-CN" altLang="en-US"/>
              <a:t>特征依然是“一幅图片”（记录的是每个像素点的</a:t>
            </a:r>
            <a:r>
              <a:rPr lang="en-US" altLang="zh-CN"/>
              <a:t>LBP</a:t>
            </a:r>
            <a:r>
              <a:rPr lang="zh-CN" altLang="en-US"/>
              <a:t>值）。 </a:t>
            </a:r>
          </a:p>
        </p:txBody>
      </p:sp>
      <p:sp>
        <p:nvSpPr>
          <p:cNvPr id="81924" name="灯片编号占位符 3">
            <a:extLst>
              <a:ext uri="{FF2B5EF4-FFF2-40B4-BE49-F238E27FC236}">
                <a16:creationId xmlns:a16="http://schemas.microsoft.com/office/drawing/2014/main" id="{2917888C-8707-48A2-9C62-3C588749822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81437AF-3854-4FB3-914C-2B87ADFB30F1}" type="slidenum">
              <a:rPr lang="en-US" altLang="zh-CN" sz="1400"/>
              <a:pPr>
                <a:spcBef>
                  <a:spcPct val="0"/>
                </a:spcBef>
                <a:buFontTx/>
                <a:buNone/>
              </a:pPr>
              <a:t>79</a:t>
            </a:fld>
            <a:endParaRPr lang="en-US" altLang="zh-CN" sz="1400"/>
          </a:p>
        </p:txBody>
      </p:sp>
      <p:pic>
        <p:nvPicPr>
          <p:cNvPr id="81925" name="内容占位符 4">
            <a:extLst>
              <a:ext uri="{FF2B5EF4-FFF2-40B4-BE49-F238E27FC236}">
                <a16:creationId xmlns:a16="http://schemas.microsoft.com/office/drawing/2014/main" id="{EB9714A8-7065-4557-860E-2EF11E3ADF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3860800"/>
            <a:ext cx="4057650"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endParaRPr lang="zh-CN" altLang="en-US"/>
          </a:p>
        </p:txBody>
      </p:sp>
      <p:sp>
        <p:nvSpPr>
          <p:cNvPr id="57347" name="内容占位符 2"/>
          <p:cNvSpPr>
            <a:spLocks noGrp="1"/>
          </p:cNvSpPr>
          <p:nvPr>
            <p:ph idx="1"/>
          </p:nvPr>
        </p:nvSpPr>
        <p:spPr/>
        <p:txBody>
          <a:bodyPr/>
          <a:lstStyle/>
          <a:p>
            <a:r>
              <a:rPr lang="zh-CN" altLang="en-US"/>
              <a:t>百度识图</a:t>
            </a:r>
          </a:p>
        </p:txBody>
      </p:sp>
      <p:sp>
        <p:nvSpPr>
          <p:cNvPr id="5734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fld id="{9A054EC8-4DDD-4174-BC03-927071D1AACD}" type="slidenum">
              <a:rPr lang="en-US" altLang="zh-CN" sz="1400" smtClean="0"/>
              <a:pPr eaLnBrk="1" hangingPunct="1">
                <a:spcBef>
                  <a:spcPct val="0"/>
                </a:spcBef>
                <a:buFontTx/>
                <a:buNone/>
              </a:pPr>
              <a:t>8</a:t>
            </a:fld>
            <a:endParaRPr lang="en-US" altLang="zh-CN" sz="1400"/>
          </a:p>
        </p:txBody>
      </p:sp>
      <p:pic>
        <p:nvPicPr>
          <p:cNvPr id="5734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355850"/>
            <a:ext cx="6227763" cy="389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03152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a:extLst>
              <a:ext uri="{FF2B5EF4-FFF2-40B4-BE49-F238E27FC236}">
                <a16:creationId xmlns:a16="http://schemas.microsoft.com/office/drawing/2014/main" id="{6CEEFAC2-3689-45D2-B753-004BFB5943E0}"/>
              </a:ext>
            </a:extLst>
          </p:cNvPr>
          <p:cNvSpPr>
            <a:spLocks noGrp="1" noChangeArrowheads="1"/>
          </p:cNvSpPr>
          <p:nvPr>
            <p:ph type="title"/>
          </p:nvPr>
        </p:nvSpPr>
        <p:spPr/>
        <p:txBody>
          <a:bodyPr/>
          <a:lstStyle/>
          <a:p>
            <a:endParaRPr lang="zh-CN" altLang="en-US"/>
          </a:p>
        </p:txBody>
      </p:sp>
      <p:sp>
        <p:nvSpPr>
          <p:cNvPr id="82947" name="灯片编号占位符 3">
            <a:extLst>
              <a:ext uri="{FF2B5EF4-FFF2-40B4-BE49-F238E27FC236}">
                <a16:creationId xmlns:a16="http://schemas.microsoft.com/office/drawing/2014/main" id="{8AD8DA0A-F24F-49CF-985C-E0D1D8F6FDA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8B6D1A1-1FD4-4739-8078-152CAED03F4B}" type="slidenum">
              <a:rPr lang="en-US" altLang="zh-CN" sz="1400"/>
              <a:pPr>
                <a:spcBef>
                  <a:spcPct val="0"/>
                </a:spcBef>
                <a:buFontTx/>
                <a:buNone/>
              </a:pPr>
              <a:t>80</a:t>
            </a:fld>
            <a:endParaRPr lang="en-US" altLang="zh-CN" sz="1400"/>
          </a:p>
        </p:txBody>
      </p:sp>
      <p:sp>
        <p:nvSpPr>
          <p:cNvPr id="82948" name="内容占位符 2">
            <a:extLst>
              <a:ext uri="{FF2B5EF4-FFF2-40B4-BE49-F238E27FC236}">
                <a16:creationId xmlns:a16="http://schemas.microsoft.com/office/drawing/2014/main" id="{47A32246-DF7B-4545-95E4-DF5B94F000D4}"/>
              </a:ext>
            </a:extLst>
          </p:cNvPr>
          <p:cNvSpPr>
            <a:spLocks noGrp="1" noChangeArrowheads="1"/>
          </p:cNvSpPr>
          <p:nvPr>
            <p:ph idx="1"/>
          </p:nvPr>
        </p:nvSpPr>
        <p:spPr/>
        <p:txBody>
          <a:bodyPr/>
          <a:lstStyle/>
          <a:p>
            <a:r>
              <a:rPr lang="en-US" altLang="zh-CN" dirty="0"/>
              <a:t>LBP</a:t>
            </a:r>
            <a:r>
              <a:rPr lang="zh-CN" altLang="en-US" dirty="0"/>
              <a:t>的应用中，如纹理分类、人脸分析等，一般都不将</a:t>
            </a:r>
            <a:r>
              <a:rPr lang="en-US" altLang="zh-CN" dirty="0"/>
              <a:t>LBP</a:t>
            </a:r>
            <a:r>
              <a:rPr lang="zh-CN" altLang="en-US" dirty="0"/>
              <a:t>图谱作为特征向量用于分类识别，而是采用</a:t>
            </a:r>
            <a:r>
              <a:rPr lang="en-US" altLang="zh-CN" dirty="0"/>
              <a:t>LBP</a:t>
            </a:r>
            <a:r>
              <a:rPr lang="zh-CN" altLang="en-US" dirty="0"/>
              <a:t>特征谱的</a:t>
            </a:r>
            <a:r>
              <a:rPr lang="zh-CN" altLang="en-US" dirty="0">
                <a:highlight>
                  <a:srgbClr val="FFFF00"/>
                </a:highlight>
              </a:rPr>
              <a:t>统计直方图</a:t>
            </a:r>
            <a:r>
              <a:rPr lang="zh-CN" altLang="en-US" dirty="0"/>
              <a:t>作为特征向量用于分类识别。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a:extLst>
              <a:ext uri="{FF2B5EF4-FFF2-40B4-BE49-F238E27FC236}">
                <a16:creationId xmlns:a16="http://schemas.microsoft.com/office/drawing/2014/main" id="{26922D49-DBA6-4412-AA0B-C53AFEFF951B}"/>
              </a:ext>
            </a:extLst>
          </p:cNvPr>
          <p:cNvSpPr>
            <a:spLocks noGrp="1" noChangeArrowheads="1"/>
          </p:cNvSpPr>
          <p:nvPr>
            <p:ph type="title"/>
          </p:nvPr>
        </p:nvSpPr>
        <p:spPr/>
        <p:txBody>
          <a:bodyPr/>
          <a:lstStyle/>
          <a:p>
            <a:r>
              <a:rPr lang="en-US" altLang="zh-CN" dirty="0"/>
              <a:t> </a:t>
            </a:r>
            <a:endParaRPr lang="zh-CN" altLang="en-US" dirty="0"/>
          </a:p>
        </p:txBody>
      </p:sp>
      <p:sp>
        <p:nvSpPr>
          <p:cNvPr id="83971" name="内容占位符 2">
            <a:extLst>
              <a:ext uri="{FF2B5EF4-FFF2-40B4-BE49-F238E27FC236}">
                <a16:creationId xmlns:a16="http://schemas.microsoft.com/office/drawing/2014/main" id="{07BBD530-7182-463C-B0AC-A2617579C10A}"/>
              </a:ext>
            </a:extLst>
          </p:cNvPr>
          <p:cNvSpPr>
            <a:spLocks noGrp="1" noChangeArrowheads="1"/>
          </p:cNvSpPr>
          <p:nvPr>
            <p:ph idx="1"/>
          </p:nvPr>
        </p:nvSpPr>
        <p:spPr>
          <a:xfrm>
            <a:off x="457200" y="692150"/>
            <a:ext cx="8229600" cy="5434013"/>
          </a:xfrm>
        </p:spPr>
        <p:txBody>
          <a:bodyPr>
            <a:normAutofit lnSpcReduction="10000"/>
          </a:bodyPr>
          <a:lstStyle/>
          <a:p>
            <a:r>
              <a:rPr lang="en-US" altLang="zh-CN" dirty="0"/>
              <a:t>LBP</a:t>
            </a:r>
            <a:r>
              <a:rPr lang="zh-CN" altLang="en-US" dirty="0"/>
              <a:t>特征跟位置信息是紧密相关的。</a:t>
            </a:r>
            <a:endParaRPr lang="en-US" altLang="zh-CN" dirty="0"/>
          </a:p>
          <a:p>
            <a:r>
              <a:rPr lang="zh-CN" altLang="en-US" dirty="0"/>
              <a:t>会因为“位置没有 对准”而产生很大的误差。</a:t>
            </a:r>
            <a:endParaRPr lang="en-US" altLang="zh-CN" dirty="0"/>
          </a:p>
          <a:p>
            <a:pPr lvl="1"/>
            <a:r>
              <a:rPr lang="zh-CN" altLang="en-US" dirty="0"/>
              <a:t>可以将一幅图片划分为若干的子区域，对每个子区域内的每个像素点都提取</a:t>
            </a:r>
            <a:r>
              <a:rPr lang="en-US" altLang="zh-CN" dirty="0"/>
              <a:t>LBP</a:t>
            </a:r>
            <a:r>
              <a:rPr lang="zh-CN" altLang="en-US" dirty="0"/>
              <a:t>特征，</a:t>
            </a:r>
            <a:endParaRPr lang="en-US" altLang="zh-CN" dirty="0"/>
          </a:p>
          <a:p>
            <a:pPr lvl="1"/>
            <a:r>
              <a:rPr lang="zh-CN" altLang="en-US" dirty="0"/>
              <a:t>然后，在每个子区域内建 立</a:t>
            </a:r>
            <a:r>
              <a:rPr lang="en-US" altLang="zh-CN" dirty="0"/>
              <a:t>LBP</a:t>
            </a:r>
            <a:r>
              <a:rPr lang="zh-CN" altLang="en-US" dirty="0"/>
              <a:t>特征的统计直方图。</a:t>
            </a:r>
            <a:endParaRPr lang="en-US" altLang="zh-CN" dirty="0"/>
          </a:p>
          <a:p>
            <a:pPr lvl="2"/>
            <a:r>
              <a:rPr lang="zh-CN" altLang="en-US" dirty="0"/>
              <a:t>如此一来，每个子区域，就可以用一个统计直方图来进行描述；</a:t>
            </a:r>
            <a:endParaRPr lang="en-US" altLang="zh-CN" dirty="0"/>
          </a:p>
          <a:p>
            <a:pPr lvl="1"/>
            <a:r>
              <a:rPr lang="zh-CN" altLang="en-US" dirty="0"/>
              <a:t>整个图片就由若干个统计直方图组成； </a:t>
            </a:r>
          </a:p>
          <a:p>
            <a:pPr lvl="1"/>
            <a:r>
              <a:rPr lang="zh-CN" altLang="en-US" dirty="0"/>
              <a:t>利用各种相似性度量函数，就可以判断两幅图像之间的</a:t>
            </a:r>
            <a:r>
              <a:rPr lang="zh-CN" altLang="en-US" dirty="0">
                <a:solidFill>
                  <a:srgbClr val="FF0000"/>
                </a:solidFill>
              </a:rPr>
              <a:t>相似性</a:t>
            </a:r>
            <a:r>
              <a:rPr lang="zh-CN" altLang="en-US" dirty="0"/>
              <a:t>了</a:t>
            </a:r>
          </a:p>
          <a:p>
            <a:endParaRPr lang="zh-CN" altLang="en-US" dirty="0"/>
          </a:p>
        </p:txBody>
      </p:sp>
      <p:sp>
        <p:nvSpPr>
          <p:cNvPr id="83972" name="灯片编号占位符 3">
            <a:extLst>
              <a:ext uri="{FF2B5EF4-FFF2-40B4-BE49-F238E27FC236}">
                <a16:creationId xmlns:a16="http://schemas.microsoft.com/office/drawing/2014/main" id="{9226F08A-64F2-449A-AD51-75B04F76618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E0564B2-3485-4DED-8781-7FDBC96FCD28}" type="slidenum">
              <a:rPr lang="en-US" altLang="zh-CN" sz="1400"/>
              <a:pPr>
                <a:spcBef>
                  <a:spcPct val="0"/>
                </a:spcBef>
                <a:buFontTx/>
                <a:buNone/>
              </a:pPr>
              <a:t>81</a:t>
            </a:fld>
            <a:endParaRPr lang="en-US" altLang="zh-CN" sz="14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五、</a:t>
            </a:r>
            <a:r>
              <a:rPr lang="zh-CN" altLang="zh-CN" dirty="0"/>
              <a:t>局部</a:t>
            </a:r>
            <a:r>
              <a:rPr lang="zh-CN" altLang="en-US" dirty="0"/>
              <a:t>形状</a:t>
            </a:r>
            <a:r>
              <a:rPr lang="zh-CN" altLang="zh-CN" dirty="0"/>
              <a:t>特征</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基于内容的图像检索</a:t>
            </a:r>
            <a:r>
              <a:rPr lang="en-US" altLang="zh-CN" dirty="0"/>
              <a:t>(Content-based Image Retrieval, CBIR)</a:t>
            </a:r>
            <a:r>
              <a:rPr lang="zh-CN" altLang="en-US" dirty="0"/>
              <a:t>方法利用从图像提取的特征来进行检索。</a:t>
            </a:r>
            <a:endParaRPr lang="en-US" altLang="zh-CN" dirty="0"/>
          </a:p>
          <a:p>
            <a:r>
              <a:rPr lang="zh-CN" altLang="en-US" dirty="0"/>
              <a:t>低级图像特征主要有颜色、纹理和形状，</a:t>
            </a:r>
            <a:endParaRPr lang="en-US" altLang="zh-CN" dirty="0"/>
          </a:p>
          <a:p>
            <a:r>
              <a:rPr lang="zh-CN" altLang="en-US" dirty="0"/>
              <a:t>低级图像特征包括局部特征和全局特征。</a:t>
            </a:r>
            <a:endParaRPr lang="en-US" altLang="zh-CN" dirty="0"/>
          </a:p>
          <a:p>
            <a:pPr lvl="1"/>
            <a:r>
              <a:rPr lang="zh-CN" altLang="en-US" dirty="0"/>
              <a:t>全局描述符基于整幅图像提取的描述符</a:t>
            </a:r>
            <a:endParaRPr lang="en-US" altLang="zh-CN" dirty="0"/>
          </a:p>
          <a:p>
            <a:pPr lvl="2"/>
            <a:r>
              <a:rPr lang="zh-CN" altLang="en-US" dirty="0"/>
              <a:t>全局特征对图像的压缩率较高，但区分力不强</a:t>
            </a:r>
            <a:endParaRPr lang="en-US" altLang="zh-CN" dirty="0"/>
          </a:p>
          <a:p>
            <a:pPr lvl="1"/>
            <a:r>
              <a:rPr lang="zh-CN" altLang="en-US" dirty="0"/>
              <a:t>局部特征是基于图像的某个区域提取的图像描述符</a:t>
            </a:r>
            <a:endParaRPr lang="en-US" altLang="zh-CN" dirty="0"/>
          </a:p>
          <a:p>
            <a:pPr lvl="2"/>
            <a:r>
              <a:rPr lang="zh-CN" altLang="en-US" dirty="0"/>
              <a:t>如尺度不变特征</a:t>
            </a:r>
            <a:r>
              <a:rPr lang="en-US" altLang="zh-CN" dirty="0"/>
              <a:t>SIFT(Scale Invariant Feature Transform)</a:t>
            </a:r>
            <a:r>
              <a:rPr lang="zh-CN" altLang="en-US" dirty="0"/>
              <a:t>。</a:t>
            </a:r>
            <a:endParaRPr lang="en-US" altLang="zh-CN" dirty="0"/>
          </a:p>
          <a:p>
            <a:pPr lvl="2"/>
            <a:r>
              <a:rPr lang="zh-CN" altLang="en-US" dirty="0"/>
              <a:t>局部特征的区分力强，但数目太多</a:t>
            </a:r>
            <a:endParaRPr lang="en-US" altLang="zh-CN" dirty="0"/>
          </a:p>
          <a:p>
            <a:endParaRPr lang="zh-CN" altLang="en-US" dirty="0"/>
          </a:p>
        </p:txBody>
      </p:sp>
    </p:spTree>
    <p:extLst>
      <p:ext uri="{BB962C8B-B14F-4D97-AF65-F5344CB8AC3E}">
        <p14:creationId xmlns:p14="http://schemas.microsoft.com/office/powerpoint/2010/main" val="34701165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常见的图像局部特征</a:t>
            </a:r>
          </a:p>
        </p:txBody>
      </p:sp>
      <p:sp>
        <p:nvSpPr>
          <p:cNvPr id="3" name="内容占位符 2"/>
          <p:cNvSpPr>
            <a:spLocks noGrp="1"/>
          </p:cNvSpPr>
          <p:nvPr>
            <p:ph idx="1"/>
          </p:nvPr>
        </p:nvSpPr>
        <p:spPr/>
        <p:txBody>
          <a:bodyPr>
            <a:normAutofit/>
          </a:bodyPr>
          <a:lstStyle/>
          <a:p>
            <a:pPr marL="342900" lvl="1" indent="-342900">
              <a:buFont typeface="Arial" pitchFamily="34" charset="0"/>
              <a:buChar char="•"/>
            </a:pPr>
            <a:r>
              <a:rPr lang="en-US" altLang="zh-CN" sz="3200" b="1" dirty="0"/>
              <a:t>LBP</a:t>
            </a:r>
            <a:r>
              <a:rPr lang="zh-CN" altLang="en-US" sz="3200" b="1" dirty="0"/>
              <a:t>特征描述</a:t>
            </a:r>
            <a:endParaRPr lang="en-US" altLang="zh-CN" sz="3200" b="1" dirty="0"/>
          </a:p>
          <a:p>
            <a:pPr marL="342900" lvl="1" indent="-342900">
              <a:buFont typeface="Arial" pitchFamily="34" charset="0"/>
              <a:buChar char="•"/>
            </a:pPr>
            <a:r>
              <a:rPr lang="en-US" altLang="zh-CN" sz="3200" b="1" dirty="0">
                <a:highlight>
                  <a:srgbClr val="FFFF00"/>
                </a:highlight>
              </a:rPr>
              <a:t>5.1  HOG</a:t>
            </a:r>
            <a:r>
              <a:rPr lang="zh-CN" altLang="en-US" sz="3200" b="1" dirty="0">
                <a:highlight>
                  <a:srgbClr val="FFFF00"/>
                </a:highlight>
              </a:rPr>
              <a:t>特征描述、</a:t>
            </a:r>
            <a:endParaRPr lang="en-US" altLang="zh-CN" sz="3200" b="1" dirty="0">
              <a:highlight>
                <a:srgbClr val="FFFF00"/>
              </a:highlight>
            </a:endParaRPr>
          </a:p>
          <a:p>
            <a:r>
              <a:rPr lang="en-US" altLang="zh-CN" b="1" dirty="0">
                <a:highlight>
                  <a:srgbClr val="FFFF00"/>
                </a:highlight>
              </a:rPr>
              <a:t>5.2   SIFT</a:t>
            </a:r>
            <a:r>
              <a:rPr lang="zh-CN" altLang="en-US" b="1" dirty="0">
                <a:highlight>
                  <a:srgbClr val="FFFF00"/>
                </a:highlight>
              </a:rPr>
              <a:t>特征描述算子</a:t>
            </a:r>
            <a:r>
              <a:rPr lang="zh-CN" altLang="en-US" b="1" dirty="0"/>
              <a:t>、（</a:t>
            </a:r>
            <a:r>
              <a:rPr lang="en-US" altLang="zh-CN" b="1" dirty="0"/>
              <a:t>5.1,5.2</a:t>
            </a:r>
            <a:r>
              <a:rPr lang="zh-CN" altLang="en-US" b="1" dirty="0"/>
              <a:t>都是形状）</a:t>
            </a:r>
            <a:endParaRPr lang="en-US" altLang="zh-CN" b="1" dirty="0"/>
          </a:p>
          <a:p>
            <a:r>
              <a:rPr lang="zh-CN" altLang="zh-CN" b="1" dirty="0"/>
              <a:t>其他特征</a:t>
            </a:r>
          </a:p>
          <a:p>
            <a:pPr lvl="1"/>
            <a:r>
              <a:rPr lang="en-US" altLang="zh-CN" dirty="0" err="1"/>
              <a:t>Harr</a:t>
            </a:r>
            <a:r>
              <a:rPr lang="zh-CN" altLang="en-US" dirty="0"/>
              <a:t>特征描述</a:t>
            </a:r>
            <a:endParaRPr lang="en-US" altLang="zh-CN" dirty="0"/>
          </a:p>
          <a:p>
            <a:pPr lvl="1"/>
            <a:r>
              <a:rPr lang="en-US" altLang="zh-CN" dirty="0"/>
              <a:t>SURF</a:t>
            </a:r>
            <a:r>
              <a:rPr lang="zh-CN" altLang="en-US" dirty="0"/>
              <a:t>特征描述算子</a:t>
            </a:r>
            <a:endParaRPr lang="en-US" altLang="zh-CN" dirty="0"/>
          </a:p>
          <a:p>
            <a:pPr lvl="1"/>
            <a:r>
              <a:rPr lang="en-US" altLang="zh-CN" dirty="0"/>
              <a:t>ORB</a:t>
            </a:r>
            <a:r>
              <a:rPr lang="zh-CN" altLang="en-US" dirty="0"/>
              <a:t>特征描述算子</a:t>
            </a:r>
            <a:endParaRPr lang="en-US" altLang="zh-CN" dirty="0"/>
          </a:p>
        </p:txBody>
      </p:sp>
    </p:spTree>
    <p:extLst>
      <p:ext uri="{BB962C8B-B14F-4D97-AF65-F5344CB8AC3E}">
        <p14:creationId xmlns:p14="http://schemas.microsoft.com/office/powerpoint/2010/main" val="14070426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5.1 </a:t>
            </a:r>
            <a:r>
              <a:rPr lang="en-US" altLang="zh-CN" dirty="0"/>
              <a:t> HOG</a:t>
            </a:r>
            <a:r>
              <a:rPr lang="zh-CN" altLang="zh-CN" dirty="0"/>
              <a:t>特征</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effectLst/>
              </a:rPr>
              <a:t>方向梯度直方图</a:t>
            </a:r>
            <a:endParaRPr lang="en-US" altLang="zh-CN" dirty="0">
              <a:effectLst/>
            </a:endParaRPr>
          </a:p>
          <a:p>
            <a:r>
              <a:rPr lang="en-US" altLang="zh-CN" dirty="0">
                <a:effectLst/>
              </a:rPr>
              <a:t>Histogram of Oriented Gradient, HOG</a:t>
            </a:r>
          </a:p>
          <a:p>
            <a:r>
              <a:rPr lang="zh-CN" altLang="en-US" dirty="0">
                <a:effectLst/>
              </a:rPr>
              <a:t>一种在计算机视觉和图像处理中用来进行物体检测的特征描述子。</a:t>
            </a:r>
            <a:endParaRPr lang="en-US" altLang="zh-CN" dirty="0">
              <a:effectLst/>
            </a:endParaRPr>
          </a:p>
          <a:p>
            <a:r>
              <a:rPr lang="zh-CN" altLang="en-US" dirty="0">
                <a:effectLst/>
              </a:rPr>
              <a:t>通过计算和统计图像局部区域的梯度方向直方图来构成特征。</a:t>
            </a:r>
            <a:endParaRPr lang="en-US" altLang="zh-CN" dirty="0">
              <a:effectLst/>
            </a:endParaRPr>
          </a:p>
          <a:p>
            <a:r>
              <a:rPr lang="en-US" altLang="zh-CN" dirty="0">
                <a:effectLst/>
              </a:rPr>
              <a:t>Hog</a:t>
            </a:r>
            <a:r>
              <a:rPr lang="zh-CN" altLang="en-US" dirty="0">
                <a:effectLst/>
              </a:rPr>
              <a:t>特征结合 </a:t>
            </a:r>
            <a:r>
              <a:rPr lang="en-US" altLang="zh-CN" dirty="0">
                <a:effectLst/>
              </a:rPr>
              <a:t>SVM</a:t>
            </a:r>
            <a:r>
              <a:rPr lang="zh-CN" altLang="en-US" dirty="0">
                <a:effectLst/>
              </a:rPr>
              <a:t>分类器已经被广泛应用于图像识别中，尤其在行人检测中获得了极大的成功。</a:t>
            </a:r>
          </a:p>
        </p:txBody>
      </p:sp>
      <p:sp>
        <p:nvSpPr>
          <p:cNvPr id="4" name="灯片编号占位符 3"/>
          <p:cNvSpPr>
            <a:spLocks noGrp="1"/>
          </p:cNvSpPr>
          <p:nvPr>
            <p:ph type="sldNum" sz="quarter" idx="12"/>
          </p:nvPr>
        </p:nvSpPr>
        <p:spPr/>
        <p:txBody>
          <a:bodyPr/>
          <a:lstStyle/>
          <a:p>
            <a:pPr>
              <a:defRPr/>
            </a:pPr>
            <a:fld id="{DA608AE0-F892-4C35-B271-19F2C1B44776}" type="slidenum">
              <a:rPr lang="en-US" altLang="zh-CN" smtClean="0"/>
              <a:pPr>
                <a:defRPr/>
              </a:pPr>
              <a:t>84</a:t>
            </a:fld>
            <a:endParaRPr lang="en-US" altLang="zh-CN"/>
          </a:p>
        </p:txBody>
      </p:sp>
    </p:spTree>
    <p:extLst>
      <p:ext uri="{BB962C8B-B14F-4D97-AF65-F5344CB8AC3E}">
        <p14:creationId xmlns:p14="http://schemas.microsoft.com/office/powerpoint/2010/main" val="4879573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en-US" dirty="0"/>
              <a:t>梯度</a:t>
            </a:r>
            <a:endParaRPr lang="en-US" altLang="zh-CN" dirty="0"/>
          </a:p>
          <a:p>
            <a:pPr lvl="1"/>
            <a:r>
              <a:rPr lang="zh-CN" altLang="en-US" dirty="0"/>
              <a:t>本意是一个向量（矢量），</a:t>
            </a:r>
            <a:endParaRPr lang="en-US" altLang="zh-CN" dirty="0"/>
          </a:p>
          <a:p>
            <a:pPr lvl="1"/>
            <a:r>
              <a:rPr lang="zh-CN" altLang="en-US" dirty="0"/>
              <a:t>表示某一函数在该点处的方向导数沿着该方向取得最大值，</a:t>
            </a:r>
            <a:endParaRPr lang="en-US" altLang="zh-CN" dirty="0"/>
          </a:p>
          <a:p>
            <a:pPr lvl="1"/>
            <a:r>
              <a:rPr lang="zh-CN" altLang="en-US" dirty="0"/>
              <a:t>即函数在该点处沿着该方向（此梯度的方向）变化最快，变化率最大（为该梯度的模）</a:t>
            </a:r>
            <a:endParaRPr lang="en-US" altLang="zh-CN" dirty="0"/>
          </a:p>
          <a:p>
            <a:pPr lvl="1"/>
            <a:r>
              <a:rPr lang="zh-CN" altLang="en-US" dirty="0"/>
              <a:t>在图像中</a:t>
            </a:r>
            <a:endParaRPr lang="en-US" altLang="zh-CN" dirty="0"/>
          </a:p>
          <a:p>
            <a:pPr lvl="2"/>
            <a:r>
              <a:rPr lang="zh-CN" altLang="en-US" dirty="0"/>
              <a:t>梯度的概念也是像素值变换最快的方向，</a:t>
            </a:r>
            <a:endParaRPr lang="en-US" altLang="zh-CN" dirty="0"/>
          </a:p>
          <a:p>
            <a:pPr lvl="2"/>
            <a:r>
              <a:rPr lang="zh-CN" altLang="en-US" dirty="0"/>
              <a:t>把边缘（在图像合成中单一物体的轮廓叫做边缘）引入进来，边缘与梯度保持垂直方向</a:t>
            </a:r>
            <a:endParaRPr lang="en-US" altLang="zh-CN" b="1" dirty="0"/>
          </a:p>
          <a:p>
            <a:r>
              <a:rPr lang="en-US" altLang="zh-CN" b="1" dirty="0"/>
              <a:t>HOG</a:t>
            </a:r>
            <a:r>
              <a:rPr lang="zh-CN" altLang="en-US" b="1" dirty="0"/>
              <a:t>主要思想： </a:t>
            </a:r>
          </a:p>
          <a:p>
            <a:pPr lvl="1"/>
            <a:r>
              <a:rPr lang="zh-CN" altLang="en-US" dirty="0"/>
              <a:t>在一副图像中，局部目标的表象和形状（</a:t>
            </a:r>
            <a:r>
              <a:rPr lang="en-US" altLang="zh-CN" dirty="0"/>
              <a:t>appearance and shape</a:t>
            </a:r>
            <a:r>
              <a:rPr lang="zh-CN" altLang="en-US" dirty="0"/>
              <a:t>）能够被梯度或边缘的方向密度分布很好地描述。</a:t>
            </a:r>
            <a:endParaRPr lang="en-US" altLang="zh-CN" dirty="0"/>
          </a:p>
          <a:p>
            <a:pPr lvl="1"/>
            <a:r>
              <a:rPr lang="zh-CN" altLang="en-US" dirty="0"/>
              <a:t>本质：梯度的统计信息，而梯度主要存在于边缘的地方。</a:t>
            </a:r>
          </a:p>
          <a:p>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20834" name="Picture 2"/>
          <p:cNvPicPr>
            <a:picLocks noGrp="1" noChangeAspect="1" noChangeArrowheads="1"/>
          </p:cNvPicPr>
          <p:nvPr>
            <p:ph idx="1"/>
          </p:nvPr>
        </p:nvPicPr>
        <p:blipFill>
          <a:blip r:embed="rId2"/>
          <a:srcRect/>
          <a:stretch>
            <a:fillRect/>
          </a:stretch>
        </p:blipFill>
        <p:spPr bwMode="auto">
          <a:xfrm>
            <a:off x="457200" y="1936376"/>
            <a:ext cx="8229600" cy="3853611"/>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b="1" dirty="0"/>
              <a:t>具体的实现方法是： </a:t>
            </a:r>
          </a:p>
          <a:p>
            <a:pPr lvl="1"/>
            <a:r>
              <a:rPr lang="zh-CN" altLang="en-US" dirty="0"/>
              <a:t>将图像分成小的连通区域</a:t>
            </a:r>
            <a:r>
              <a:rPr lang="en-US" altLang="zh-CN" dirty="0"/>
              <a:t>---</a:t>
            </a:r>
            <a:r>
              <a:rPr lang="zh-CN" altLang="en-US" dirty="0"/>
              <a:t>细胞单元。</a:t>
            </a:r>
            <a:endParaRPr lang="en-US" altLang="zh-CN" dirty="0"/>
          </a:p>
          <a:p>
            <a:pPr lvl="1"/>
            <a:r>
              <a:rPr lang="zh-CN" altLang="en-US" dirty="0"/>
              <a:t>采集细胞单元中各像素点的梯度的或边缘的方向直方图。</a:t>
            </a:r>
            <a:endParaRPr lang="en-US" altLang="zh-CN" dirty="0"/>
          </a:p>
          <a:p>
            <a:pPr lvl="1"/>
            <a:r>
              <a:rPr lang="zh-CN" altLang="en-US" dirty="0"/>
              <a:t>最后把这些直方图组合起来就可以构成特征描述器。 </a:t>
            </a:r>
          </a:p>
          <a:p>
            <a:endParaRPr lang="zh-CN" altLang="en-US" dirty="0"/>
          </a:p>
        </p:txBody>
      </p:sp>
    </p:spTree>
    <p:extLst>
      <p:ext uri="{BB962C8B-B14F-4D97-AF65-F5344CB8AC3E}">
        <p14:creationId xmlns:p14="http://schemas.microsoft.com/office/powerpoint/2010/main" val="7223579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HOG</a:t>
            </a:r>
            <a:r>
              <a:rPr lang="zh-CN" altLang="en-US" b="1" dirty="0"/>
              <a:t>特征提取算法的实现过程</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1</a:t>
            </a:r>
            <a:r>
              <a:rPr lang="zh-CN" altLang="en-US" dirty="0"/>
              <a:t>）灰度化</a:t>
            </a:r>
            <a:endParaRPr lang="en-US" altLang="zh-CN" dirty="0"/>
          </a:p>
          <a:p>
            <a:pPr lvl="1"/>
            <a:r>
              <a:rPr lang="zh-CN" altLang="en-US" dirty="0"/>
              <a:t>将图像看做一个</a:t>
            </a:r>
            <a:r>
              <a:rPr lang="en-US" altLang="zh-CN" dirty="0" err="1"/>
              <a:t>x,y,z</a:t>
            </a:r>
            <a:r>
              <a:rPr lang="zh-CN" altLang="en-US" dirty="0"/>
              <a:t>（灰度）的三维图像）； </a:t>
            </a:r>
          </a:p>
          <a:p>
            <a:r>
              <a:rPr lang="en-US" altLang="zh-CN" dirty="0"/>
              <a:t>2</a:t>
            </a:r>
            <a:r>
              <a:rPr lang="zh-CN" altLang="en-US" dirty="0"/>
              <a:t>）采用</a:t>
            </a:r>
            <a:r>
              <a:rPr lang="en-US" altLang="zh-CN" dirty="0"/>
              <a:t>Gamma</a:t>
            </a:r>
            <a:r>
              <a:rPr lang="zh-CN" altLang="en-US" dirty="0"/>
              <a:t>校正法对输入图像进行颜色空间的标准化（归一化）；</a:t>
            </a:r>
            <a:endParaRPr lang="en-US" altLang="zh-CN" dirty="0"/>
          </a:p>
          <a:p>
            <a:pPr lvl="1"/>
            <a:r>
              <a:rPr lang="zh-CN" altLang="en-US" dirty="0"/>
              <a:t>目的是调节图像的对比度，降低图像局部的阴影和光照变化所造成的影响，同时可以抑制噪音的干扰；</a:t>
            </a:r>
            <a:endParaRPr lang="en-US" altLang="zh-CN" dirty="0"/>
          </a:p>
          <a:p>
            <a:pPr marL="0" indent="0">
              <a:buNone/>
            </a:pPr>
            <a:r>
              <a:rPr lang="zh-CN" altLang="en-US" dirty="0"/>
              <a:t> </a:t>
            </a:r>
          </a:p>
          <a:p>
            <a:pPr marL="0" indent="0">
              <a:buNone/>
            </a:pPr>
            <a:r>
              <a:rPr lang="zh-CN" altLang="en-US" dirty="0"/>
              <a:t> </a:t>
            </a:r>
          </a:p>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8992" y="4500570"/>
            <a:ext cx="3024336" cy="2089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09835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 在图像照度不均匀的情况下，可以通过</a:t>
            </a:r>
            <a:r>
              <a:rPr lang="en-US" altLang="zh-CN" b="1" dirty="0"/>
              <a:t>Gamma</a:t>
            </a:r>
            <a:r>
              <a:rPr lang="zh-CN" altLang="en-US" dirty="0"/>
              <a:t>校正，将图像整体亮度提高或降低。</a:t>
            </a:r>
            <a:endParaRPr lang="en-US" altLang="zh-CN" dirty="0"/>
          </a:p>
          <a:p>
            <a:r>
              <a:rPr lang="zh-CN" altLang="en-US" dirty="0"/>
              <a:t>在实际中可以采用两种不同的方式进行</a:t>
            </a:r>
            <a:r>
              <a:rPr lang="en-US" altLang="zh-CN" b="1" dirty="0"/>
              <a:t>Gamma</a:t>
            </a:r>
            <a:r>
              <a:rPr lang="zh-CN" altLang="en-US" dirty="0"/>
              <a:t>标准化，平方根、对数法。</a:t>
            </a:r>
          </a:p>
        </p:txBody>
      </p:sp>
      <p:pic>
        <p:nvPicPr>
          <p:cNvPr id="122883" name="Picture 3"/>
          <p:cNvPicPr>
            <a:picLocks noChangeAspect="1" noChangeArrowheads="1"/>
          </p:cNvPicPr>
          <p:nvPr/>
        </p:nvPicPr>
        <p:blipFill>
          <a:blip r:embed="rId2"/>
          <a:srcRect/>
          <a:stretch>
            <a:fillRect/>
          </a:stretch>
        </p:blipFill>
        <p:spPr bwMode="auto">
          <a:xfrm>
            <a:off x="2357422" y="3714752"/>
            <a:ext cx="4191000" cy="26289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endParaRPr lang="zh-CN" altLang="en-US"/>
          </a:p>
        </p:txBody>
      </p:sp>
      <p:sp>
        <p:nvSpPr>
          <p:cNvPr id="5837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fld id="{FBF6A343-0F56-4A77-9557-CF2AA0EB332A}" type="slidenum">
              <a:rPr lang="en-US" altLang="zh-CN" sz="1400" smtClean="0"/>
              <a:pPr eaLnBrk="1" hangingPunct="1">
                <a:spcBef>
                  <a:spcPct val="0"/>
                </a:spcBef>
                <a:buFontTx/>
                <a:buNone/>
              </a:pPr>
              <a:t>9</a:t>
            </a:fld>
            <a:endParaRPr lang="en-US" altLang="zh-CN" sz="1400"/>
          </a:p>
        </p:txBody>
      </p:sp>
      <p:pic>
        <p:nvPicPr>
          <p:cNvPr id="5837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68313" y="620713"/>
            <a:ext cx="8985250" cy="56165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6344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124744"/>
            <a:ext cx="8229600" cy="5001419"/>
          </a:xfrm>
        </p:spPr>
        <p:txBody>
          <a:bodyPr>
            <a:normAutofit/>
          </a:bodyPr>
          <a:lstStyle/>
          <a:p>
            <a:r>
              <a:rPr lang="en-US" altLang="zh-CN" dirty="0"/>
              <a:t>3</a:t>
            </a:r>
            <a:r>
              <a:rPr lang="zh-CN" altLang="en-US" dirty="0"/>
              <a:t>）计算图像每个像素的梯度</a:t>
            </a:r>
            <a:endParaRPr lang="en-US" altLang="zh-CN" dirty="0"/>
          </a:p>
          <a:p>
            <a:pPr lvl="1"/>
            <a:r>
              <a:rPr lang="zh-CN" altLang="en-US" dirty="0"/>
              <a:t>包括大小和方向</a:t>
            </a:r>
            <a:endParaRPr lang="en-US" altLang="zh-CN" dirty="0"/>
          </a:p>
          <a:p>
            <a:pPr lvl="1"/>
            <a:r>
              <a:rPr lang="zh-CN" altLang="en-US" dirty="0"/>
              <a:t>是为了捕获轮廓信息，</a:t>
            </a:r>
            <a:endParaRPr lang="en-US" altLang="zh-CN" dirty="0"/>
          </a:p>
          <a:p>
            <a:pPr lvl="1"/>
            <a:r>
              <a:rPr lang="zh-CN" altLang="en-US" dirty="0"/>
              <a:t>同时进一步弱化光照的干扰。 </a:t>
            </a:r>
            <a:endParaRPr lang="en-US" altLang="zh-CN" dirty="0"/>
          </a:p>
          <a:p>
            <a:pPr lvl="1"/>
            <a:r>
              <a:rPr lang="zh-CN" altLang="en-US" dirty="0"/>
              <a:t>梯度图 </a:t>
            </a:r>
          </a:p>
        </p:txBody>
      </p:sp>
      <p:pic>
        <p:nvPicPr>
          <p:cNvPr id="123906" name="Picture 2"/>
          <p:cNvPicPr>
            <a:picLocks noChangeAspect="1" noChangeArrowheads="1"/>
          </p:cNvPicPr>
          <p:nvPr/>
        </p:nvPicPr>
        <p:blipFill>
          <a:blip r:embed="rId2"/>
          <a:srcRect/>
          <a:stretch>
            <a:fillRect/>
          </a:stretch>
        </p:blipFill>
        <p:spPr bwMode="auto">
          <a:xfrm>
            <a:off x="2071670" y="3643314"/>
            <a:ext cx="5357850" cy="3045406"/>
          </a:xfrm>
          <a:prstGeom prst="rect">
            <a:avLst/>
          </a:prstGeom>
          <a:noFill/>
          <a:ln w="9525">
            <a:noFill/>
            <a:miter lim="800000"/>
            <a:headEnd/>
            <a:tailEnd/>
          </a:ln>
          <a:effectLst/>
        </p:spPr>
      </p:pic>
    </p:spTree>
    <p:extLst>
      <p:ext uri="{BB962C8B-B14F-4D97-AF65-F5344CB8AC3E}">
        <p14:creationId xmlns:p14="http://schemas.microsoft.com/office/powerpoint/2010/main" val="22753417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4</a:t>
            </a:r>
            <a:r>
              <a:rPr lang="zh-CN" altLang="en-US" dirty="0"/>
              <a:t>）将图像划分成小</a:t>
            </a:r>
            <a:r>
              <a:rPr lang="en-US" altLang="zh-CN" dirty="0"/>
              <a:t>cells</a:t>
            </a:r>
          </a:p>
          <a:p>
            <a:pPr lvl="1"/>
            <a:r>
              <a:rPr lang="zh-CN" altLang="en-US" dirty="0"/>
              <a:t>例如</a:t>
            </a:r>
            <a:r>
              <a:rPr lang="en-US" altLang="zh-CN" dirty="0"/>
              <a:t>6*6</a:t>
            </a:r>
            <a:r>
              <a:rPr lang="zh-CN" altLang="en-US" dirty="0"/>
              <a:t>像素</a:t>
            </a:r>
            <a:r>
              <a:rPr lang="en-US" altLang="zh-CN" dirty="0"/>
              <a:t>/cell</a:t>
            </a:r>
            <a:r>
              <a:rPr lang="zh-CN" altLang="en-US" dirty="0"/>
              <a:t>；</a:t>
            </a:r>
            <a:endParaRPr lang="en-US" altLang="zh-CN" dirty="0"/>
          </a:p>
          <a:p>
            <a:r>
              <a:rPr lang="en-US" altLang="zh-CN" dirty="0"/>
              <a:t>5</a:t>
            </a:r>
            <a:r>
              <a:rPr lang="zh-CN" altLang="en-US" dirty="0"/>
              <a:t>）统计每个</a:t>
            </a:r>
            <a:r>
              <a:rPr lang="en-US" altLang="zh-CN" dirty="0"/>
              <a:t>cell</a:t>
            </a:r>
            <a:r>
              <a:rPr lang="zh-CN" altLang="en-US" dirty="0"/>
              <a:t>的梯度直方图</a:t>
            </a:r>
            <a:endParaRPr lang="en-US" altLang="zh-CN" dirty="0"/>
          </a:p>
          <a:p>
            <a:pPr lvl="1"/>
            <a:r>
              <a:rPr lang="zh-CN" altLang="en-US" dirty="0"/>
              <a:t>目的是为局部图像区域提供一个编码，</a:t>
            </a:r>
            <a:endParaRPr lang="en-US" altLang="zh-CN" dirty="0"/>
          </a:p>
          <a:p>
            <a:pPr lvl="1"/>
            <a:r>
              <a:rPr lang="zh-CN" altLang="en-US" dirty="0"/>
              <a:t>同时能够保持对图像中人体对象的姿势和外观的弱敏感性。</a:t>
            </a:r>
            <a:endParaRPr lang="en-US" altLang="zh-CN" dirty="0"/>
          </a:p>
          <a:p>
            <a:endParaRPr lang="zh-CN"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en-US" dirty="0"/>
              <a:t>采用直方图来统计</a:t>
            </a:r>
            <a:r>
              <a:rPr lang="en-US" altLang="zh-CN" dirty="0"/>
              <a:t>cell</a:t>
            </a:r>
            <a:r>
              <a:rPr lang="zh-CN" altLang="en-US" dirty="0"/>
              <a:t>的梯度信息</a:t>
            </a:r>
            <a:endParaRPr lang="en-US" altLang="zh-CN" dirty="0"/>
          </a:p>
          <a:p>
            <a:pPr lvl="1"/>
            <a:r>
              <a:rPr lang="zh-CN" altLang="en-US" dirty="0"/>
              <a:t>每个</a:t>
            </a:r>
            <a:r>
              <a:rPr lang="en-US" altLang="zh-CN" dirty="0"/>
              <a:t>cell</a:t>
            </a:r>
            <a:r>
              <a:rPr lang="zh-CN" altLang="en-US" dirty="0"/>
              <a:t>为</a:t>
            </a:r>
            <a:r>
              <a:rPr lang="en-US" altLang="zh-CN" dirty="0"/>
              <a:t>6*6</a:t>
            </a:r>
            <a:r>
              <a:rPr lang="zh-CN" altLang="en-US" dirty="0"/>
              <a:t>个像素。</a:t>
            </a:r>
            <a:endParaRPr lang="en-US" altLang="zh-CN" dirty="0"/>
          </a:p>
          <a:p>
            <a:pPr lvl="1"/>
            <a:r>
              <a:rPr lang="zh-CN" altLang="en-US" dirty="0"/>
              <a:t>假设我们采用</a:t>
            </a:r>
            <a:r>
              <a:rPr lang="en-US" altLang="zh-CN" dirty="0"/>
              <a:t>9</a:t>
            </a:r>
            <a:r>
              <a:rPr lang="zh-CN" altLang="en-US" dirty="0"/>
              <a:t>个</a:t>
            </a:r>
            <a:r>
              <a:rPr lang="en-US" altLang="zh-CN" dirty="0"/>
              <a:t>bin</a:t>
            </a:r>
            <a:r>
              <a:rPr lang="zh-CN" altLang="en-US" dirty="0"/>
              <a:t>的直方图来统计这</a:t>
            </a:r>
            <a:r>
              <a:rPr lang="en-US" altLang="zh-CN" dirty="0"/>
              <a:t>6*6</a:t>
            </a:r>
            <a:r>
              <a:rPr lang="zh-CN" altLang="en-US" dirty="0"/>
              <a:t>个像素的梯度信息。</a:t>
            </a:r>
            <a:endParaRPr lang="en-US" altLang="zh-CN" dirty="0"/>
          </a:p>
          <a:p>
            <a:r>
              <a:rPr lang="zh-CN" altLang="en-US" dirty="0"/>
              <a:t>像素梯度方向</a:t>
            </a:r>
            <a:endParaRPr lang="en-US" altLang="zh-CN" dirty="0"/>
          </a:p>
          <a:p>
            <a:pPr lvl="1"/>
            <a:r>
              <a:rPr lang="zh-CN" altLang="en-US" dirty="0"/>
              <a:t>将</a:t>
            </a:r>
            <a:r>
              <a:rPr lang="en-US" altLang="zh-CN" dirty="0"/>
              <a:t>cell</a:t>
            </a:r>
            <a:r>
              <a:rPr lang="zh-CN" altLang="en-US" dirty="0"/>
              <a:t>的梯度方向</a:t>
            </a:r>
            <a:r>
              <a:rPr lang="en-US" altLang="zh-CN" dirty="0"/>
              <a:t>360</a:t>
            </a:r>
            <a:r>
              <a:rPr lang="zh-CN" altLang="en-US" dirty="0"/>
              <a:t>度分成</a:t>
            </a:r>
            <a:r>
              <a:rPr lang="en-US" altLang="zh-CN" dirty="0"/>
              <a:t>9</a:t>
            </a:r>
            <a:r>
              <a:rPr lang="zh-CN" altLang="en-US" dirty="0"/>
              <a:t>个方向块</a:t>
            </a:r>
            <a:endParaRPr lang="en-US" altLang="zh-CN" dirty="0"/>
          </a:p>
          <a:p>
            <a:pPr lvl="1"/>
            <a:r>
              <a:rPr lang="zh-CN" altLang="en-US" dirty="0"/>
              <a:t>例如：如果这个像素的梯度方向是</a:t>
            </a:r>
            <a:r>
              <a:rPr lang="en-US" altLang="zh-CN" dirty="0"/>
              <a:t>20-40</a:t>
            </a:r>
            <a:r>
              <a:rPr lang="zh-CN" altLang="en-US" dirty="0"/>
              <a:t>度，直方图第</a:t>
            </a:r>
            <a:r>
              <a:rPr lang="en-US" altLang="zh-CN" dirty="0"/>
              <a:t>2</a:t>
            </a:r>
            <a:r>
              <a:rPr lang="zh-CN" altLang="en-US" dirty="0"/>
              <a:t>个</a:t>
            </a:r>
            <a:r>
              <a:rPr lang="en-US" altLang="zh-CN" dirty="0"/>
              <a:t>bin</a:t>
            </a:r>
            <a:r>
              <a:rPr lang="zh-CN" altLang="en-US" dirty="0"/>
              <a:t>的计数就加一，</a:t>
            </a:r>
          </a:p>
          <a:p>
            <a:r>
              <a:rPr lang="zh-CN" altLang="en-US" dirty="0"/>
              <a:t>梯度大小</a:t>
            </a:r>
            <a:endParaRPr lang="en-US" altLang="zh-CN" dirty="0"/>
          </a:p>
          <a:p>
            <a:pPr lvl="1"/>
            <a:r>
              <a:rPr lang="zh-CN" altLang="en-US" dirty="0"/>
              <a:t>梯度大小就是作为投影的权值的。</a:t>
            </a:r>
            <a:endParaRPr lang="en-US" altLang="zh-CN" dirty="0"/>
          </a:p>
          <a:p>
            <a:pPr lvl="1"/>
            <a:r>
              <a:rPr lang="zh-CN" altLang="en-US" dirty="0"/>
              <a:t>例如说：这个像素的梯度方向是</a:t>
            </a:r>
            <a:r>
              <a:rPr lang="en-US" altLang="zh-CN" dirty="0"/>
              <a:t>20-40</a:t>
            </a:r>
            <a:r>
              <a:rPr lang="zh-CN" altLang="en-US" dirty="0"/>
              <a:t>度，然后它的梯度大小是</a:t>
            </a:r>
            <a:r>
              <a:rPr lang="en-US" altLang="zh-CN" dirty="0"/>
              <a:t>2</a:t>
            </a:r>
            <a:r>
              <a:rPr lang="zh-CN" altLang="en-US" dirty="0"/>
              <a:t>（假设啊），那么直方图第</a:t>
            </a:r>
            <a:r>
              <a:rPr lang="en-US" altLang="zh-CN" dirty="0"/>
              <a:t>2</a:t>
            </a:r>
            <a:r>
              <a:rPr lang="zh-CN" altLang="en-US" dirty="0"/>
              <a:t>个</a:t>
            </a:r>
            <a:r>
              <a:rPr lang="en-US" altLang="zh-CN" dirty="0"/>
              <a:t>bin</a:t>
            </a:r>
            <a:r>
              <a:rPr lang="zh-CN" altLang="en-US" dirty="0"/>
              <a:t>的计数就不是加一了，而是加二（假设啊）。 </a:t>
            </a:r>
          </a:p>
          <a:p>
            <a:endParaRPr lang="zh-CN" altLang="en-US" dirty="0"/>
          </a:p>
        </p:txBody>
      </p:sp>
    </p:spTree>
    <p:extLst>
      <p:ext uri="{BB962C8B-B14F-4D97-AF65-F5344CB8AC3E}">
        <p14:creationId xmlns:p14="http://schemas.microsoft.com/office/powerpoint/2010/main" val="1678218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altLang="zh-CN" dirty="0"/>
              <a:t>6</a:t>
            </a:r>
            <a:r>
              <a:rPr lang="zh-CN" altLang="en-US" dirty="0"/>
              <a:t>）将每几个</a:t>
            </a:r>
            <a:r>
              <a:rPr lang="en-US" altLang="zh-CN" dirty="0"/>
              <a:t>cell</a:t>
            </a:r>
            <a:r>
              <a:rPr lang="zh-CN" altLang="en-US" dirty="0"/>
              <a:t>组成一个</a:t>
            </a:r>
            <a:r>
              <a:rPr lang="en-US" altLang="zh-CN" dirty="0"/>
              <a:t>block</a:t>
            </a:r>
          </a:p>
          <a:p>
            <a:pPr lvl="1"/>
            <a:r>
              <a:rPr lang="zh-CN" altLang="en-US" dirty="0"/>
              <a:t>例如</a:t>
            </a:r>
            <a:r>
              <a:rPr lang="en-US" altLang="zh-CN" dirty="0"/>
              <a:t>3*3</a:t>
            </a:r>
            <a:r>
              <a:rPr lang="zh-CN" altLang="en-US" dirty="0"/>
              <a:t>个</a:t>
            </a:r>
            <a:r>
              <a:rPr lang="en-US" altLang="zh-CN" dirty="0"/>
              <a:t>cell/block</a:t>
            </a:r>
          </a:p>
          <a:p>
            <a:pPr lvl="1"/>
            <a:r>
              <a:rPr lang="zh-CN" altLang="en-US" dirty="0"/>
              <a:t>一个</a:t>
            </a:r>
            <a:r>
              <a:rPr lang="en-US" altLang="zh-CN" dirty="0"/>
              <a:t>block</a:t>
            </a:r>
            <a:r>
              <a:rPr lang="zh-CN" altLang="en-US" dirty="0"/>
              <a:t>内所有</a:t>
            </a:r>
            <a:r>
              <a:rPr lang="en-US" altLang="zh-CN" dirty="0"/>
              <a:t>cell</a:t>
            </a:r>
            <a:r>
              <a:rPr lang="zh-CN" altLang="en-US" dirty="0"/>
              <a:t>的特征</a:t>
            </a:r>
            <a:r>
              <a:rPr lang="en-US" altLang="zh-CN" dirty="0"/>
              <a:t>descriptor</a:t>
            </a:r>
            <a:r>
              <a:rPr lang="zh-CN" altLang="en-US" dirty="0"/>
              <a:t>串联起来便得到该</a:t>
            </a:r>
            <a:r>
              <a:rPr lang="en-US" altLang="zh-CN" dirty="0"/>
              <a:t>block</a:t>
            </a:r>
            <a:r>
              <a:rPr lang="zh-CN" altLang="en-US" dirty="0"/>
              <a:t>的</a:t>
            </a:r>
            <a:r>
              <a:rPr lang="en-US" altLang="zh-CN" dirty="0"/>
              <a:t>HOG</a:t>
            </a:r>
            <a:r>
              <a:rPr lang="zh-CN" altLang="en-US" dirty="0"/>
              <a:t>特征</a:t>
            </a:r>
            <a:r>
              <a:rPr lang="en-US" altLang="zh-CN" dirty="0"/>
              <a:t>descriptor</a:t>
            </a:r>
            <a:r>
              <a:rPr lang="zh-CN" altLang="en-US" dirty="0"/>
              <a:t>。 </a:t>
            </a:r>
          </a:p>
          <a:p>
            <a:r>
              <a:rPr lang="en-US" altLang="zh-CN" dirty="0"/>
              <a:t>7</a:t>
            </a:r>
            <a:r>
              <a:rPr lang="zh-CN" altLang="en-US" dirty="0"/>
              <a:t>）将图像</a:t>
            </a:r>
            <a:r>
              <a:rPr lang="en-US" altLang="zh-CN" dirty="0"/>
              <a:t>image</a:t>
            </a:r>
            <a:r>
              <a:rPr lang="zh-CN" altLang="en-US" dirty="0"/>
              <a:t>内的所有</a:t>
            </a:r>
            <a:r>
              <a:rPr lang="en-US" altLang="zh-CN" dirty="0"/>
              <a:t>block</a:t>
            </a:r>
            <a:r>
              <a:rPr lang="zh-CN" altLang="en-US" dirty="0"/>
              <a:t>的</a:t>
            </a:r>
            <a:r>
              <a:rPr lang="en-US" altLang="zh-CN" dirty="0"/>
              <a:t>HOG</a:t>
            </a:r>
            <a:r>
              <a:rPr lang="zh-CN" altLang="en-US" dirty="0"/>
              <a:t>特征</a:t>
            </a:r>
            <a:r>
              <a:rPr lang="en-US" altLang="zh-CN" dirty="0"/>
              <a:t>descriptor</a:t>
            </a:r>
            <a:r>
              <a:rPr lang="zh-CN" altLang="en-US" dirty="0"/>
              <a:t>串联起来就可以得到该</a:t>
            </a:r>
            <a:r>
              <a:rPr lang="en-US" altLang="zh-CN" dirty="0"/>
              <a:t>image</a:t>
            </a:r>
            <a:r>
              <a:rPr lang="zh-CN" altLang="en-US" dirty="0"/>
              <a:t>（你要检测的目标）的</a:t>
            </a:r>
            <a:r>
              <a:rPr lang="en-US" altLang="zh-CN" dirty="0"/>
              <a:t>HOG</a:t>
            </a:r>
            <a:r>
              <a:rPr lang="zh-CN" altLang="en-US" dirty="0"/>
              <a:t>特征</a:t>
            </a:r>
            <a:r>
              <a:rPr lang="en-US" altLang="zh-CN" dirty="0"/>
              <a:t>descriptor</a:t>
            </a:r>
            <a:r>
              <a:rPr lang="zh-CN" altLang="en-US" dirty="0"/>
              <a:t>了。。 </a:t>
            </a:r>
          </a:p>
          <a:p>
            <a:endParaRPr lang="zh-CN" altLang="en-US" dirty="0"/>
          </a:p>
        </p:txBody>
      </p:sp>
    </p:spTree>
    <p:extLst>
      <p:ext uri="{BB962C8B-B14F-4D97-AF65-F5344CB8AC3E}">
        <p14:creationId xmlns:p14="http://schemas.microsoft.com/office/powerpoint/2010/main" val="5771961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1640" y="188640"/>
            <a:ext cx="6408712" cy="576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6866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052736"/>
            <a:ext cx="8229600" cy="5073427"/>
          </a:xfrm>
        </p:spPr>
        <p:txBody>
          <a:bodyPr>
            <a:normAutofit fontScale="85000" lnSpcReduction="20000"/>
          </a:bodyPr>
          <a:lstStyle/>
          <a:p>
            <a:r>
              <a:rPr lang="zh-CN" altLang="en-US" dirty="0"/>
              <a:t>例如，</a:t>
            </a:r>
            <a:r>
              <a:rPr lang="en-US" altLang="zh-CN" dirty="0"/>
              <a:t>64*128</a:t>
            </a:r>
            <a:r>
              <a:rPr lang="zh-CN" altLang="en-US" dirty="0"/>
              <a:t>的图像，</a:t>
            </a:r>
            <a:endParaRPr lang="en-US" altLang="zh-CN" dirty="0"/>
          </a:p>
          <a:p>
            <a:r>
              <a:rPr lang="zh-CN" altLang="en-US" dirty="0"/>
              <a:t>设定每</a:t>
            </a:r>
            <a:r>
              <a:rPr lang="en-US" altLang="zh-CN" dirty="0"/>
              <a:t>8*8</a:t>
            </a:r>
            <a:r>
              <a:rPr lang="zh-CN" altLang="en-US" dirty="0"/>
              <a:t>的像素组成一个</a:t>
            </a:r>
            <a:r>
              <a:rPr lang="en-US" altLang="zh-CN" dirty="0"/>
              <a:t>cell</a:t>
            </a:r>
            <a:r>
              <a:rPr lang="zh-CN" altLang="en-US" dirty="0"/>
              <a:t>，每个</a:t>
            </a:r>
            <a:r>
              <a:rPr lang="en-US" altLang="zh-CN" dirty="0"/>
              <a:t>cell</a:t>
            </a:r>
            <a:r>
              <a:rPr lang="zh-CN" altLang="en-US" dirty="0"/>
              <a:t>有</a:t>
            </a:r>
            <a:r>
              <a:rPr lang="en-US" altLang="zh-CN" dirty="0"/>
              <a:t>9</a:t>
            </a:r>
            <a:r>
              <a:rPr lang="zh-CN" altLang="en-US" dirty="0"/>
              <a:t>个特征</a:t>
            </a:r>
            <a:endParaRPr lang="en-US" altLang="zh-CN" dirty="0"/>
          </a:p>
          <a:p>
            <a:r>
              <a:rPr lang="zh-CN" altLang="en-US" dirty="0"/>
              <a:t>每</a:t>
            </a:r>
            <a:r>
              <a:rPr lang="en-US" altLang="zh-CN" dirty="0"/>
              <a:t>2*2</a:t>
            </a:r>
            <a:r>
              <a:rPr lang="zh-CN" altLang="en-US" dirty="0"/>
              <a:t>个</a:t>
            </a:r>
            <a:r>
              <a:rPr lang="en-US" altLang="zh-CN" dirty="0"/>
              <a:t>cell</a:t>
            </a:r>
            <a:r>
              <a:rPr lang="zh-CN" altLang="en-US" dirty="0"/>
              <a:t>组成一个块，所以每个块内有 </a:t>
            </a:r>
            <a:r>
              <a:rPr lang="en-US" altLang="zh-CN" dirty="0"/>
              <a:t>4*9=36</a:t>
            </a:r>
            <a:r>
              <a:rPr lang="zh-CN" altLang="en-US" dirty="0"/>
              <a:t>个特征，</a:t>
            </a:r>
            <a:endParaRPr lang="en-US" altLang="zh-CN" dirty="0"/>
          </a:p>
          <a:p>
            <a:r>
              <a:rPr lang="zh-CN" altLang="en-US" dirty="0"/>
              <a:t>以</a:t>
            </a:r>
            <a:r>
              <a:rPr lang="en-US" altLang="zh-CN" dirty="0"/>
              <a:t>8</a:t>
            </a:r>
            <a:r>
              <a:rPr lang="zh-CN" altLang="en-US" dirty="0"/>
              <a:t>个像素为步长，那么，水平方向将有</a:t>
            </a:r>
            <a:r>
              <a:rPr lang="en-US" altLang="zh-CN" dirty="0"/>
              <a:t>7</a:t>
            </a:r>
            <a:r>
              <a:rPr lang="zh-CN" altLang="en-US" dirty="0"/>
              <a:t>个扫描窗口，垂直方向将有</a:t>
            </a:r>
            <a:r>
              <a:rPr lang="en-US" altLang="zh-CN" dirty="0"/>
              <a:t>15</a:t>
            </a:r>
            <a:r>
              <a:rPr lang="zh-CN" altLang="en-US" dirty="0"/>
              <a:t>个扫描窗口。总共有 </a:t>
            </a:r>
            <a:r>
              <a:rPr lang="en-US" altLang="zh-CN" dirty="0"/>
              <a:t>36*7*15=3780</a:t>
            </a:r>
            <a:r>
              <a:rPr lang="zh-CN" altLang="en-US" dirty="0"/>
              <a:t>个特征。</a:t>
            </a:r>
            <a:endParaRPr lang="en-US" altLang="zh-CN" dirty="0"/>
          </a:p>
          <a:p>
            <a:pPr lvl="1"/>
            <a:r>
              <a:rPr lang="zh-CN" altLang="en-US" dirty="0"/>
              <a:t>有重叠</a:t>
            </a:r>
            <a:endParaRPr lang="en-US" altLang="zh-CN" dirty="0"/>
          </a:p>
          <a:p>
            <a:pPr lvl="1"/>
            <a:r>
              <a:rPr lang="zh-CN" altLang="en-US" dirty="0"/>
              <a:t>每一个单元格的特征会以不同的结果多次出现在最后的特征向量中</a:t>
            </a:r>
            <a:endParaRPr lang="en-US" altLang="zh-CN" dirty="0"/>
          </a:p>
          <a:p>
            <a:pPr lvl="1"/>
            <a:r>
              <a:rPr lang="zh-CN" altLang="en-US" dirty="0"/>
              <a:t>由于局部光照的变化以及前景</a:t>
            </a:r>
            <a:r>
              <a:rPr lang="en-US" altLang="zh-CN" dirty="0"/>
              <a:t>-</a:t>
            </a:r>
            <a:r>
              <a:rPr lang="zh-CN" altLang="en-US" dirty="0"/>
              <a:t>背景对比度的变化，使得梯度强度的变化范围非常大。</a:t>
            </a:r>
            <a:endParaRPr lang="en-US" altLang="zh-CN" dirty="0"/>
          </a:p>
          <a:p>
            <a:pPr lvl="2"/>
            <a:r>
              <a:rPr lang="zh-CN" altLang="en-US" dirty="0"/>
              <a:t>这就需要对梯度强度做归一化</a:t>
            </a:r>
            <a:endParaRPr lang="en-US" altLang="zh-CN" dirty="0"/>
          </a:p>
        </p:txBody>
      </p:sp>
    </p:spTree>
    <p:extLst>
      <p:ext uri="{BB962C8B-B14F-4D97-AF65-F5344CB8AC3E}">
        <p14:creationId xmlns:p14="http://schemas.microsoft.com/office/powerpoint/2010/main" val="2989011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21858" name="Picture 2"/>
          <p:cNvPicPr>
            <a:picLocks noGrp="1" noChangeAspect="1" noChangeArrowheads="1"/>
          </p:cNvPicPr>
          <p:nvPr>
            <p:ph idx="1"/>
          </p:nvPr>
        </p:nvPicPr>
        <p:blipFill>
          <a:blip r:embed="rId2"/>
          <a:srcRect/>
          <a:stretch>
            <a:fillRect/>
          </a:stretch>
        </p:blipFill>
        <p:spPr bwMode="auto">
          <a:xfrm>
            <a:off x="2071670" y="714356"/>
            <a:ext cx="3786214" cy="5832247"/>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zh-CN" altLang="en-US" b="1" dirty="0"/>
              <a:t>优点： </a:t>
            </a:r>
          </a:p>
          <a:p>
            <a:pPr lvl="1"/>
            <a:r>
              <a:rPr lang="zh-CN" altLang="en-US" dirty="0"/>
              <a:t>由于</a:t>
            </a:r>
            <a:r>
              <a:rPr lang="en-US" altLang="zh-CN" dirty="0"/>
              <a:t>HOG</a:t>
            </a:r>
            <a:r>
              <a:rPr lang="zh-CN" altLang="en-US" dirty="0"/>
              <a:t>是在图像的局部方格单元上操作，所以它对图像几何的和光学的形变都能保持很好的不 变性，这两种形变只会出现在更大的空间领域上。</a:t>
            </a:r>
            <a:endParaRPr lang="en-US" altLang="zh-CN" dirty="0"/>
          </a:p>
          <a:p>
            <a:pPr lvl="1"/>
            <a:r>
              <a:rPr lang="zh-CN" altLang="en-US" dirty="0"/>
              <a:t>其次，在粗的空域抽样、精细的方向抽样以及较强的局部光学归一化等条件下，只要行人大体上能够保持直立的姿 势，可以容许行人有一些细微的肢体动作，这些细微的动作可以被忽略而不影响检测效果。</a:t>
            </a:r>
            <a:endParaRPr lang="en-US" altLang="zh-CN" dirty="0"/>
          </a:p>
          <a:p>
            <a:pPr lvl="1"/>
            <a:r>
              <a:rPr lang="zh-CN" altLang="en-US" dirty="0"/>
              <a:t>因此</a:t>
            </a:r>
            <a:r>
              <a:rPr lang="en-US" altLang="zh-CN" dirty="0"/>
              <a:t>HOG</a:t>
            </a:r>
            <a:r>
              <a:rPr lang="zh-CN" altLang="en-US" dirty="0"/>
              <a:t>特征是特别适合于做图像中的人体检测的。</a:t>
            </a:r>
          </a:p>
          <a:p>
            <a:endParaRPr lang="zh-CN" altLang="en-US" dirty="0"/>
          </a:p>
        </p:txBody>
      </p:sp>
    </p:spTree>
    <p:extLst>
      <p:ext uri="{BB962C8B-B14F-4D97-AF65-F5344CB8AC3E}">
        <p14:creationId xmlns:p14="http://schemas.microsoft.com/office/powerpoint/2010/main" val="21752608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24930" name="Picture 2"/>
          <p:cNvPicPr>
            <a:picLocks noGrp="1" noChangeAspect="1" noChangeArrowheads="1"/>
          </p:cNvPicPr>
          <p:nvPr>
            <p:ph idx="1"/>
          </p:nvPr>
        </p:nvPicPr>
        <p:blipFill>
          <a:blip r:embed="rId2"/>
          <a:srcRect/>
          <a:stretch>
            <a:fillRect/>
          </a:stretch>
        </p:blipFill>
        <p:spPr bwMode="auto">
          <a:xfrm>
            <a:off x="2147887" y="1853406"/>
            <a:ext cx="4848225" cy="4019550"/>
          </a:xfrm>
          <a:prstGeom prst="rect">
            <a:avLst/>
          </a:prstGeom>
          <a:noFill/>
          <a:ln w="9525">
            <a:noFill/>
            <a:miter lim="800000"/>
            <a:headEnd/>
            <a:tailEnd/>
          </a:ln>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5.2</a:t>
            </a:r>
            <a:r>
              <a:rPr lang="en-US" altLang="zh-CN" dirty="0"/>
              <a:t>  </a:t>
            </a:r>
            <a:r>
              <a:rPr lang="en-US" altLang="zh-CN" b="1" dirty="0"/>
              <a:t>SIFT</a:t>
            </a:r>
            <a:r>
              <a:rPr lang="zh-CN" altLang="en-US" b="1" dirty="0"/>
              <a:t>特征 </a:t>
            </a:r>
            <a:endParaRPr lang="zh-CN" altLang="en-US" dirty="0"/>
          </a:p>
        </p:txBody>
      </p:sp>
      <p:sp>
        <p:nvSpPr>
          <p:cNvPr id="3" name="内容占位符 2"/>
          <p:cNvSpPr>
            <a:spLocks noGrp="1"/>
          </p:cNvSpPr>
          <p:nvPr>
            <p:ph idx="1"/>
          </p:nvPr>
        </p:nvSpPr>
        <p:spPr/>
        <p:txBody>
          <a:bodyPr>
            <a:normAutofit/>
          </a:bodyPr>
          <a:lstStyle/>
          <a:p>
            <a:pPr marL="342900" lvl="1" indent="-342900">
              <a:buFont typeface="Arial" pitchFamily="34" charset="0"/>
              <a:buChar char="•"/>
            </a:pPr>
            <a:r>
              <a:rPr lang="zh-CN" altLang="en-US" dirty="0"/>
              <a:t>尺度不变特征转换</a:t>
            </a:r>
            <a:endParaRPr lang="en-US" altLang="zh-CN" dirty="0"/>
          </a:p>
          <a:p>
            <a:pPr marL="342900" lvl="1" indent="-342900">
              <a:buFont typeface="Arial" pitchFamily="34" charset="0"/>
              <a:buChar char="•"/>
            </a:pPr>
            <a:r>
              <a:rPr lang="en-US" altLang="zh-CN" dirty="0"/>
              <a:t>Scale-invariant feature transform</a:t>
            </a:r>
            <a:r>
              <a:rPr lang="zh-CN" altLang="en-US" dirty="0"/>
              <a:t>或</a:t>
            </a:r>
            <a:r>
              <a:rPr lang="en-US" altLang="zh-CN" dirty="0"/>
              <a:t>SIFT</a:t>
            </a:r>
          </a:p>
          <a:p>
            <a:pPr marL="342900" lvl="1" indent="-342900">
              <a:buFont typeface="Arial" pitchFamily="34" charset="0"/>
              <a:buChar char="•"/>
            </a:pPr>
            <a:r>
              <a:rPr lang="zh-CN" altLang="en-US" dirty="0"/>
              <a:t>在空间尺度中寻找极值点，并提取出其位置、尺度、旋转不变量。</a:t>
            </a:r>
            <a:endParaRPr lang="en-US" altLang="zh-CN" dirty="0"/>
          </a:p>
          <a:p>
            <a:pPr marL="342900" lvl="1" indent="-342900">
              <a:buFont typeface="Arial" pitchFamily="34" charset="0"/>
              <a:buChar char="•"/>
            </a:pPr>
            <a:r>
              <a:rPr lang="zh-CN" altLang="en-US" dirty="0"/>
              <a:t>应用范围</a:t>
            </a:r>
            <a:endParaRPr lang="en-US" altLang="zh-CN" dirty="0"/>
          </a:p>
          <a:p>
            <a:pPr marL="742950" lvl="2" indent="-342900"/>
            <a:r>
              <a:rPr lang="zh-CN" altLang="en-US" dirty="0"/>
              <a:t>物体辨识、机器人地图感知与导航、影像缝合、</a:t>
            </a:r>
            <a:r>
              <a:rPr lang="en-US" altLang="zh-CN" dirty="0"/>
              <a:t>3D</a:t>
            </a:r>
            <a:r>
              <a:rPr lang="zh-CN" altLang="en-US" dirty="0"/>
              <a:t>模型建立、手势辨识、影像追踪和动作比对</a:t>
            </a:r>
            <a:endParaRPr lang="en-US" altLang="zh-CN" b="1" dirty="0"/>
          </a:p>
          <a:p>
            <a:pPr marL="342900" lvl="1" indent="-342900">
              <a:buFont typeface="Arial" pitchFamily="34" charset="0"/>
              <a:buChar char="•"/>
            </a:pPr>
            <a:r>
              <a:rPr lang="en-US" altLang="zh-CN" dirty="0">
                <a:hlinkClick r:id="rId2"/>
              </a:rPr>
              <a:t>http://blog.csdn.net/sin_geek/article/details/52661670</a:t>
            </a:r>
            <a:endParaRPr lang="zh-CN" altLang="en-US" dirty="0"/>
          </a:p>
          <a:p>
            <a:endParaRPr lang="zh-CN" altLang="en-US" dirty="0"/>
          </a:p>
        </p:txBody>
      </p:sp>
    </p:spTree>
    <p:extLst>
      <p:ext uri="{BB962C8B-B14F-4D97-AF65-F5344CB8AC3E}">
        <p14:creationId xmlns:p14="http://schemas.microsoft.com/office/powerpoint/2010/main" val="28550174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5532</TotalTime>
  <Words>6519</Words>
  <Application>Microsoft Office PowerPoint</Application>
  <PresentationFormat>全屏显示(4:3)</PresentationFormat>
  <Paragraphs>733</Paragraphs>
  <Slides>127</Slides>
  <Notes>24</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127</vt:i4>
      </vt:variant>
    </vt:vector>
  </HeadingPairs>
  <TitlesOfParts>
    <vt:vector size="134" baseType="lpstr">
      <vt:lpstr>-apple-system</vt:lpstr>
      <vt:lpstr>Arial</vt:lpstr>
      <vt:lpstr>Calibri</vt:lpstr>
      <vt:lpstr>Monotype Corsiva</vt:lpstr>
      <vt:lpstr>Times New Roman</vt:lpstr>
      <vt:lpstr>Office 主题</vt:lpstr>
      <vt:lpstr>Equation</vt:lpstr>
      <vt:lpstr>第12讲  WEB图片数据</vt:lpstr>
      <vt:lpstr>PowerPoint 演示文稿</vt:lpstr>
      <vt:lpstr>PowerPoint 演示文稿</vt:lpstr>
      <vt:lpstr>图像检索</vt:lpstr>
      <vt:lpstr>PowerPoint 演示文稿</vt:lpstr>
      <vt:lpstr>PowerPoint 演示文稿</vt:lpstr>
      <vt:lpstr>Text-based Image Retrieval</vt:lpstr>
      <vt:lpstr>PowerPoint 演示文稿</vt:lpstr>
      <vt:lpstr>PowerPoint 演示文稿</vt:lpstr>
      <vt:lpstr>PowerPoint 演示文稿</vt:lpstr>
      <vt:lpstr>以图索文</vt:lpstr>
      <vt:lpstr>基于内容的图像检索CBIR</vt:lpstr>
      <vt:lpstr>CBIR 的关键技术:图像特征提取和匹配</vt:lpstr>
      <vt:lpstr>二、图片特征（图像的表示）</vt:lpstr>
      <vt:lpstr>the presence of a particular combination of colour, texture or shape features (e.g. green stars);</vt:lpstr>
      <vt:lpstr>the presence or arrangement of specific types of object (e.g. chairs around a table);</vt:lpstr>
      <vt:lpstr>the depiction of a particular type of event (e.g. a football match);</vt:lpstr>
      <vt:lpstr>the presence of named individuals, locations, or events：习近平致意人群</vt:lpstr>
      <vt:lpstr>subjective emotions one might associate with the image (e.g. happiness);</vt:lpstr>
      <vt:lpstr>幸福的女人</vt:lpstr>
      <vt:lpstr>PowerPoint 演示文稿</vt:lpstr>
      <vt:lpstr>三、 颜色特征</vt:lpstr>
      <vt:lpstr>PowerPoint 演示文稿</vt:lpstr>
      <vt:lpstr>3.1  颜色空间 </vt:lpstr>
      <vt:lpstr>PowerPoint 演示文稿</vt:lpstr>
      <vt:lpstr>PowerPoint 演示文稿</vt:lpstr>
      <vt:lpstr>PowerPoint 演示文稿</vt:lpstr>
      <vt:lpstr>PowerPoint 演示文稿</vt:lpstr>
      <vt:lpstr>CNN的单层结构</vt:lpstr>
      <vt:lpstr>PowerPoint 演示文稿</vt:lpstr>
      <vt:lpstr>PowerPoint 演示文稿</vt:lpstr>
      <vt:lpstr>2、HSV</vt:lpstr>
      <vt:lpstr>HSV--六角锥体模型(Hexcone Model)。</vt:lpstr>
      <vt:lpstr>HSV</vt:lpstr>
      <vt:lpstr>HSV</vt:lpstr>
      <vt:lpstr>HSV</vt:lpstr>
      <vt:lpstr>PowerPoint 演示文稿</vt:lpstr>
      <vt:lpstr>3、转换公式</vt:lpstr>
      <vt:lpstr>3.2、颜色直方图</vt:lpstr>
      <vt:lpstr>PowerPoint 演示文稿</vt:lpstr>
      <vt:lpstr>Histogram based on HSV</vt:lpstr>
      <vt:lpstr>How to establish a color histogram</vt:lpstr>
      <vt:lpstr>颜色直方图在OpenCV的的实现</vt:lpstr>
      <vt:lpstr>图片相似度比较</vt:lpstr>
      <vt:lpstr>PowerPoint 演示文稿</vt:lpstr>
      <vt:lpstr>PowerPoint 演示文稿</vt:lpstr>
      <vt:lpstr>PowerPoint 演示文稿</vt:lpstr>
      <vt:lpstr>PowerPoint 演示文稿</vt:lpstr>
      <vt:lpstr>PowerPoint 演示文稿</vt:lpstr>
      <vt:lpstr>PowerPoint 演示文稿</vt:lpstr>
      <vt:lpstr>3.3、颜色矩(ColorMoment)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纹理分析的途径（模型）</vt:lpstr>
      <vt:lpstr>PowerPoint 演示文稿</vt:lpstr>
      <vt:lpstr>4.1、  基于信号处理方法描述纹理特征</vt:lpstr>
      <vt:lpstr>PowerPoint 演示文稿</vt:lpstr>
      <vt:lpstr>PowerPoint 演示文稿</vt:lpstr>
      <vt:lpstr> Gabor纹理</vt:lpstr>
      <vt:lpstr>PowerPoint 演示文稿</vt:lpstr>
      <vt:lpstr>PowerPoint 演示文稿</vt:lpstr>
      <vt:lpstr> </vt:lpstr>
      <vt:lpstr>PowerPoint 演示文稿</vt:lpstr>
      <vt:lpstr>PowerPoint 演示文稿</vt:lpstr>
      <vt:lpstr>PowerPoint 演示文稿</vt:lpstr>
      <vt:lpstr>PowerPoint 演示文稿</vt:lpstr>
      <vt:lpstr>4.2、  LBP特征</vt:lpstr>
      <vt:lpstr>PowerPoint 演示文稿</vt:lpstr>
      <vt:lpstr>PowerPoint 演示文稿</vt:lpstr>
      <vt:lpstr>PowerPoint 演示文稿</vt:lpstr>
      <vt:lpstr> </vt:lpstr>
      <vt:lpstr>五、局部形状特征</vt:lpstr>
      <vt:lpstr>常见的图像局部特征</vt:lpstr>
      <vt:lpstr>5.1  HOG特征</vt:lpstr>
      <vt:lpstr>PowerPoint 演示文稿</vt:lpstr>
      <vt:lpstr>PowerPoint 演示文稿</vt:lpstr>
      <vt:lpstr>PowerPoint 演示文稿</vt:lpstr>
      <vt:lpstr>HOG特征提取算法的实现过程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5.2  SIFT特征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高斯金字塔</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确定特征点方向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基于特征点的图像相似度计算 基于SIFT描述子</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第20章 图片检索</dc:title>
  <dc:creator>lianli</dc:creator>
  <cp:lastModifiedBy>星宇 贾</cp:lastModifiedBy>
  <cp:revision>189</cp:revision>
  <dcterms:created xsi:type="dcterms:W3CDTF">2018-05-24T01:03:00Z</dcterms:created>
  <dcterms:modified xsi:type="dcterms:W3CDTF">2023-06-05T14:18:50Z</dcterms:modified>
</cp:coreProperties>
</file>